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5"/>
  </p:notesMasterIdLst>
  <p:handoutMasterIdLst>
    <p:handoutMasterId r:id="rId36"/>
  </p:handoutMasterIdLst>
  <p:sldIdLst>
    <p:sldId id="343" r:id="rId2"/>
    <p:sldId id="344" r:id="rId3"/>
    <p:sldId id="342" r:id="rId4"/>
    <p:sldId id="339" r:id="rId5"/>
    <p:sldId id="330" r:id="rId6"/>
    <p:sldId id="346" r:id="rId7"/>
    <p:sldId id="347" r:id="rId8"/>
    <p:sldId id="349" r:id="rId9"/>
    <p:sldId id="348" r:id="rId10"/>
    <p:sldId id="352" r:id="rId11"/>
    <p:sldId id="350" r:id="rId12"/>
    <p:sldId id="351" r:id="rId13"/>
    <p:sldId id="353" r:id="rId14"/>
    <p:sldId id="354" r:id="rId15"/>
    <p:sldId id="355" r:id="rId16"/>
    <p:sldId id="356" r:id="rId17"/>
    <p:sldId id="357" r:id="rId18"/>
    <p:sldId id="358" r:id="rId19"/>
    <p:sldId id="361" r:id="rId20"/>
    <p:sldId id="359" r:id="rId21"/>
    <p:sldId id="360" r:id="rId22"/>
    <p:sldId id="362" r:id="rId23"/>
    <p:sldId id="363" r:id="rId24"/>
    <p:sldId id="364" r:id="rId25"/>
    <p:sldId id="365" r:id="rId26"/>
    <p:sldId id="369" r:id="rId27"/>
    <p:sldId id="370" r:id="rId28"/>
    <p:sldId id="371" r:id="rId29"/>
    <p:sldId id="372" r:id="rId30"/>
    <p:sldId id="366" r:id="rId31"/>
    <p:sldId id="367" r:id="rId32"/>
    <p:sldId id="368" r:id="rId33"/>
    <p:sldId id="345" r:id="rId34"/>
  </p:sldIdLst>
  <p:sldSz cx="9144000" cy="6858000" type="screen4x3"/>
  <p:notesSz cx="6858000" cy="9144000"/>
  <p:defaultTextStyle>
    <a:defPPr>
      <a:defRPr lang="zh-CN"/>
    </a:defPPr>
    <a:lvl1pPr algn="l" rtl="0" eaLnBrk="0" fontAlgn="base" hangingPunct="0">
      <a:lnSpc>
        <a:spcPct val="75000"/>
      </a:lnSpc>
      <a:spcBef>
        <a:spcPct val="0"/>
      </a:spcBef>
      <a:spcAft>
        <a:spcPct val="0"/>
      </a:spcAft>
      <a:defRPr sz="3600" b="1" kern="1200">
        <a:solidFill>
          <a:schemeClr val="tx1"/>
        </a:solidFill>
        <a:latin typeface="Arial" charset="0"/>
        <a:ea typeface="宋体" pitchFamily="2" charset="-122"/>
        <a:cs typeface="+mn-cs"/>
      </a:defRPr>
    </a:lvl1pPr>
    <a:lvl2pPr marL="457200" algn="l" rtl="0" eaLnBrk="0" fontAlgn="base" hangingPunct="0">
      <a:lnSpc>
        <a:spcPct val="75000"/>
      </a:lnSpc>
      <a:spcBef>
        <a:spcPct val="0"/>
      </a:spcBef>
      <a:spcAft>
        <a:spcPct val="0"/>
      </a:spcAft>
      <a:defRPr sz="3600" b="1" kern="1200">
        <a:solidFill>
          <a:schemeClr val="tx1"/>
        </a:solidFill>
        <a:latin typeface="Arial" charset="0"/>
        <a:ea typeface="宋体" pitchFamily="2" charset="-122"/>
        <a:cs typeface="+mn-cs"/>
      </a:defRPr>
    </a:lvl2pPr>
    <a:lvl3pPr marL="914400" algn="l" rtl="0" eaLnBrk="0" fontAlgn="base" hangingPunct="0">
      <a:lnSpc>
        <a:spcPct val="75000"/>
      </a:lnSpc>
      <a:spcBef>
        <a:spcPct val="0"/>
      </a:spcBef>
      <a:spcAft>
        <a:spcPct val="0"/>
      </a:spcAft>
      <a:defRPr sz="3600" b="1" kern="1200">
        <a:solidFill>
          <a:schemeClr val="tx1"/>
        </a:solidFill>
        <a:latin typeface="Arial" charset="0"/>
        <a:ea typeface="宋体" pitchFamily="2" charset="-122"/>
        <a:cs typeface="+mn-cs"/>
      </a:defRPr>
    </a:lvl3pPr>
    <a:lvl4pPr marL="1371600" algn="l" rtl="0" eaLnBrk="0" fontAlgn="base" hangingPunct="0">
      <a:lnSpc>
        <a:spcPct val="75000"/>
      </a:lnSpc>
      <a:spcBef>
        <a:spcPct val="0"/>
      </a:spcBef>
      <a:spcAft>
        <a:spcPct val="0"/>
      </a:spcAft>
      <a:defRPr sz="3600" b="1" kern="1200">
        <a:solidFill>
          <a:schemeClr val="tx1"/>
        </a:solidFill>
        <a:latin typeface="Arial" charset="0"/>
        <a:ea typeface="宋体" pitchFamily="2" charset="-122"/>
        <a:cs typeface="+mn-cs"/>
      </a:defRPr>
    </a:lvl4pPr>
    <a:lvl5pPr marL="1828800" algn="l" rtl="0" eaLnBrk="0" fontAlgn="base" hangingPunct="0">
      <a:lnSpc>
        <a:spcPct val="75000"/>
      </a:lnSpc>
      <a:spcBef>
        <a:spcPct val="0"/>
      </a:spcBef>
      <a:spcAft>
        <a:spcPct val="0"/>
      </a:spcAft>
      <a:defRPr sz="3600" b="1" kern="1200">
        <a:solidFill>
          <a:schemeClr val="tx1"/>
        </a:solidFill>
        <a:latin typeface="Arial" charset="0"/>
        <a:ea typeface="宋体" pitchFamily="2" charset="-122"/>
        <a:cs typeface="+mn-cs"/>
      </a:defRPr>
    </a:lvl5pPr>
    <a:lvl6pPr marL="2286000" algn="l" defTabSz="914400" rtl="0" eaLnBrk="1" latinLnBrk="0" hangingPunct="1">
      <a:defRPr sz="3600" b="1" kern="1200">
        <a:solidFill>
          <a:schemeClr val="tx1"/>
        </a:solidFill>
        <a:latin typeface="Arial" charset="0"/>
        <a:ea typeface="宋体" pitchFamily="2" charset="-122"/>
        <a:cs typeface="+mn-cs"/>
      </a:defRPr>
    </a:lvl6pPr>
    <a:lvl7pPr marL="2743200" algn="l" defTabSz="914400" rtl="0" eaLnBrk="1" latinLnBrk="0" hangingPunct="1">
      <a:defRPr sz="3600" b="1" kern="1200">
        <a:solidFill>
          <a:schemeClr val="tx1"/>
        </a:solidFill>
        <a:latin typeface="Arial" charset="0"/>
        <a:ea typeface="宋体" pitchFamily="2" charset="-122"/>
        <a:cs typeface="+mn-cs"/>
      </a:defRPr>
    </a:lvl7pPr>
    <a:lvl8pPr marL="3200400" algn="l" defTabSz="914400" rtl="0" eaLnBrk="1" latinLnBrk="0" hangingPunct="1">
      <a:defRPr sz="3600" b="1" kern="1200">
        <a:solidFill>
          <a:schemeClr val="tx1"/>
        </a:solidFill>
        <a:latin typeface="Arial" charset="0"/>
        <a:ea typeface="宋体" pitchFamily="2" charset="-122"/>
        <a:cs typeface="+mn-cs"/>
      </a:defRPr>
    </a:lvl8pPr>
    <a:lvl9pPr marL="3657600" algn="l" defTabSz="914400" rtl="0" eaLnBrk="1" latinLnBrk="0" hangingPunct="1">
      <a:defRPr sz="3600" b="1"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曲晓婷" initials="曲晓婷" lastIdx="1" clrIdx="0">
    <p:extLst>
      <p:ext uri="{19B8F6BF-5375-455C-9EA6-DF929625EA0E}">
        <p15:presenceInfo xmlns:p15="http://schemas.microsoft.com/office/powerpoint/2012/main" userId="dfde93fe86f703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F0000"/>
    <a:srgbClr val="000000"/>
    <a:srgbClr val="1A9239"/>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57" autoAdjust="0"/>
    <p:restoredTop sz="80390" autoAdjust="0"/>
  </p:normalViewPr>
  <p:slideViewPr>
    <p:cSldViewPr>
      <p:cViewPr varScale="1">
        <p:scale>
          <a:sx n="80" d="100"/>
          <a:sy n="80" d="100"/>
        </p:scale>
        <p:origin x="864" y="44"/>
      </p:cViewPr>
      <p:guideLst>
        <p:guide orient="horz" pos="2160"/>
        <p:guide pos="2880"/>
      </p:guideLst>
    </p:cSldViewPr>
  </p:slideViewPr>
  <p:notesTextViewPr>
    <p:cViewPr>
      <p:scale>
        <a:sx n="100" d="100"/>
        <a:sy n="100" d="100"/>
      </p:scale>
      <p:origin x="0" y="0"/>
    </p:cViewPr>
  </p:notesTextViewPr>
  <p:notesViewPr>
    <p:cSldViewPr>
      <p:cViewPr varScale="1">
        <p:scale>
          <a:sx n="50" d="100"/>
          <a:sy n="50" d="100"/>
        </p:scale>
        <p:origin x="2640" y="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C0B904-69DC-47B1-A519-31B947E38467}" type="datetimeFigureOut">
              <a:rPr lang="zh-CN" altLang="en-US" smtClean="0"/>
              <a:t>2019/7/11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2DD021-0712-442F-A54E-21578A87A85F}" type="slidenum">
              <a:rPr lang="zh-CN" altLang="en-US" smtClean="0"/>
              <a:t>‹#›</a:t>
            </a:fld>
            <a:endParaRPr lang="zh-CN" altLang="en-US"/>
          </a:p>
        </p:txBody>
      </p:sp>
    </p:spTree>
    <p:extLst>
      <p:ext uri="{BB962C8B-B14F-4D97-AF65-F5344CB8AC3E}">
        <p14:creationId xmlns:p14="http://schemas.microsoft.com/office/powerpoint/2010/main" val="8836501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defRPr sz="1200" b="0"/>
            </a:lvl1pPr>
          </a:lstStyle>
          <a:p>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defRPr sz="1200" b="0"/>
            </a:lvl1pPr>
          </a:lstStyle>
          <a:p>
            <a:endParaRPr lang="en-US" altLang="zh-CN"/>
          </a:p>
        </p:txBody>
      </p:sp>
      <p:sp>
        <p:nvSpPr>
          <p:cNvPr id="737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lnSpc>
                <a:spcPct val="100000"/>
              </a:lnSpc>
              <a:defRPr sz="1200" b="0"/>
            </a:lvl1pPr>
          </a:lstStyle>
          <a:p>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lnSpc>
                <a:spcPct val="100000"/>
              </a:lnSpc>
              <a:defRPr sz="1200" b="0"/>
            </a:lvl1pPr>
          </a:lstStyle>
          <a:p>
            <a:fld id="{2B621246-A01E-4AFD-9A0F-3701D05640A8}" type="slidenum">
              <a:rPr lang="en-US" altLang="zh-CN"/>
              <a:pPr/>
              <a:t>‹#›</a:t>
            </a:fld>
            <a:endParaRPr lang="en-US" altLang="zh-CN"/>
          </a:p>
        </p:txBody>
      </p:sp>
    </p:spTree>
    <p:extLst>
      <p:ext uri="{BB962C8B-B14F-4D97-AF65-F5344CB8AC3E}">
        <p14:creationId xmlns:p14="http://schemas.microsoft.com/office/powerpoint/2010/main" val="159130835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宋体" pitchFamily="2" charset="-122"/>
        <a:cs typeface="+mn-cs"/>
      </a:defRPr>
    </a:lvl1pPr>
    <a:lvl2pPr marL="457200" algn="l" rtl="0" fontAlgn="base">
      <a:spcBef>
        <a:spcPct val="30000"/>
      </a:spcBef>
      <a:spcAft>
        <a:spcPct val="0"/>
      </a:spcAft>
      <a:defRPr sz="1200" kern="1200">
        <a:solidFill>
          <a:schemeClr val="tx1"/>
        </a:solidFill>
        <a:latin typeface="Arial" charset="0"/>
        <a:ea typeface="宋体" pitchFamily="2" charset="-122"/>
        <a:cs typeface="+mn-cs"/>
      </a:defRPr>
    </a:lvl2pPr>
    <a:lvl3pPr marL="914400" algn="l" rtl="0" fontAlgn="base">
      <a:spcBef>
        <a:spcPct val="30000"/>
      </a:spcBef>
      <a:spcAft>
        <a:spcPct val="0"/>
      </a:spcAft>
      <a:defRPr sz="1200" kern="1200">
        <a:solidFill>
          <a:schemeClr val="tx1"/>
        </a:solidFill>
        <a:latin typeface="Arial" charset="0"/>
        <a:ea typeface="宋体" pitchFamily="2" charset="-122"/>
        <a:cs typeface="+mn-cs"/>
      </a:defRPr>
    </a:lvl3pPr>
    <a:lvl4pPr marL="1371600" algn="l" rtl="0" fontAlgn="base">
      <a:spcBef>
        <a:spcPct val="30000"/>
      </a:spcBef>
      <a:spcAft>
        <a:spcPct val="0"/>
      </a:spcAft>
      <a:defRPr sz="1200" kern="1200">
        <a:solidFill>
          <a:schemeClr val="tx1"/>
        </a:solidFill>
        <a:latin typeface="Arial" charset="0"/>
        <a:ea typeface="宋体" pitchFamily="2" charset="-122"/>
        <a:cs typeface="+mn-cs"/>
      </a:defRPr>
    </a:lvl4pPr>
    <a:lvl5pPr marL="1828800" algn="l" rtl="0" fontAlgn="base">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621246-A01E-4AFD-9A0F-3701D05640A8}" type="slidenum">
              <a:rPr lang="en-US" altLang="zh-CN" smtClean="0"/>
              <a:pPr/>
              <a:t>1</a:t>
            </a:fld>
            <a:endParaRPr lang="en-US" altLang="zh-CN"/>
          </a:p>
        </p:txBody>
      </p:sp>
    </p:spTree>
    <p:extLst>
      <p:ext uri="{BB962C8B-B14F-4D97-AF65-F5344CB8AC3E}">
        <p14:creationId xmlns:p14="http://schemas.microsoft.com/office/powerpoint/2010/main" val="319085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B621246-A01E-4AFD-9A0F-3701D05640A8}" type="slidenum">
              <a:rPr lang="en-US" altLang="zh-CN" smtClean="0"/>
              <a:pPr/>
              <a:t>26</a:t>
            </a:fld>
            <a:endParaRPr lang="en-US" altLang="zh-CN"/>
          </a:p>
        </p:txBody>
      </p:sp>
    </p:spTree>
    <p:extLst>
      <p:ext uri="{BB962C8B-B14F-4D97-AF65-F5344CB8AC3E}">
        <p14:creationId xmlns:p14="http://schemas.microsoft.com/office/powerpoint/2010/main" val="1298079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zh-CN" altLang="en-US" b="0" i="1" smtClean="0">
                        <a:latin typeface="Cambria Math" panose="02040503050406030204" pitchFamily="18" charset="0"/>
                      </a:rPr>
                      <m:t>是</m:t>
                    </m:r>
                  </m:oMath>
                </a14:m>
                <a:r>
                  <a:rPr lang="zh-CN" altLang="en-US" dirty="0"/>
                  <a:t>二值函数</a:t>
                </a:r>
              </a:p>
            </p:txBody>
          </p:sp>
        </mc:Choice>
        <mc:Fallback xmlns="">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0" i="0" smtClean="0">
                    <a:latin typeface="Cambria Math" panose="02040503050406030204" pitchFamily="18" charset="0"/>
                  </a:rPr>
                  <a:t>𝑓_𝑖 (𝑥,𝑦)</a:t>
                </a:r>
                <a:r>
                  <a:rPr lang="zh-CN" altLang="en-US" b="0" i="0" smtClean="0">
                    <a:latin typeface="Cambria Math" panose="02040503050406030204" pitchFamily="18" charset="0"/>
                  </a:rPr>
                  <a:t>是</a:t>
                </a:r>
                <a:r>
                  <a:rPr lang="zh-CN" altLang="en-US" dirty="0" smtClean="0"/>
                  <a:t>二值函数</a:t>
                </a:r>
                <a:endParaRPr lang="zh-CN" altLang="en-US" dirty="0" smtClean="0"/>
              </a:p>
            </p:txBody>
          </p:sp>
        </mc:Fallback>
      </mc:AlternateContent>
      <p:sp>
        <p:nvSpPr>
          <p:cNvPr id="4" name="灯片编号占位符 3"/>
          <p:cNvSpPr>
            <a:spLocks noGrp="1"/>
          </p:cNvSpPr>
          <p:nvPr>
            <p:ph type="sldNum" sz="quarter" idx="10"/>
          </p:nvPr>
        </p:nvSpPr>
        <p:spPr/>
        <p:txBody>
          <a:bodyPr/>
          <a:lstStyle/>
          <a:p>
            <a:fld id="{2B621246-A01E-4AFD-9A0F-3701D05640A8}" type="slidenum">
              <a:rPr lang="en-US" altLang="zh-CN" smtClean="0"/>
              <a:pPr/>
              <a:t>27</a:t>
            </a:fld>
            <a:endParaRPr lang="en-US" altLang="zh-CN"/>
          </a:p>
        </p:txBody>
      </p:sp>
    </p:spTree>
    <p:extLst>
      <p:ext uri="{BB962C8B-B14F-4D97-AF65-F5344CB8AC3E}">
        <p14:creationId xmlns:p14="http://schemas.microsoft.com/office/powerpoint/2010/main" val="1893347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t>Jensen </a:t>
                </a:r>
                <a:r>
                  <a:rPr lang="zh-CN" altLang="en-US" dirty="0"/>
                  <a:t>琴生不等式</a:t>
                </a:r>
                <a:r>
                  <a:rPr lang="zh-CN" altLang="en-US" baseline="0" dirty="0"/>
                  <a:t> 左边为</a:t>
                </a:r>
                <a14:m>
                  <m:oMath xmlns:m="http://schemas.openxmlformats.org/officeDocument/2006/math">
                    <m:r>
                      <a:rPr lang="en-US" altLang="zh-CN" b="0" i="1" baseline="0" smtClean="0">
                        <a:latin typeface="Cambria Math" panose="02040503050406030204" pitchFamily="18" charset="0"/>
                      </a:rPr>
                      <m:t>𝐴</m:t>
                    </m:r>
                    <m:r>
                      <a:rPr lang="en-US" altLang="zh-CN" b="0" i="1" baseline="0" smtClean="0">
                        <a:latin typeface="Cambria Math" panose="02040503050406030204" pitchFamily="18" charset="0"/>
                      </a:rPr>
                      <m:t>(</m:t>
                    </m:r>
                    <m:r>
                      <a:rPr lang="en-US" altLang="zh-CN" b="0" i="1" baseline="0" smtClean="0">
                        <a:latin typeface="Cambria Math" panose="02040503050406030204" pitchFamily="18" charset="0"/>
                      </a:rPr>
                      <m:t>𝛿</m:t>
                    </m:r>
                    <m:r>
                      <a:rPr lang="en-US" altLang="zh-CN" b="0" i="1" baseline="0" smtClean="0">
                        <a:latin typeface="Cambria Math" panose="02040503050406030204" pitchFamily="18" charset="0"/>
                      </a:rPr>
                      <m:t>|</m:t>
                    </m:r>
                    <m:r>
                      <a:rPr lang="en-US" altLang="zh-CN" b="0" i="1" baseline="0" smtClean="0">
                        <a:latin typeface="Cambria Math" panose="02040503050406030204" pitchFamily="18" charset="0"/>
                      </a:rPr>
                      <m:t>𝑤</m:t>
                    </m:r>
                    <m:r>
                      <a:rPr lang="en-US" altLang="zh-CN" b="0" i="1" baseline="0" smtClean="0">
                        <a:latin typeface="Cambria Math" panose="02040503050406030204" pitchFamily="18" charset="0"/>
                      </a:rPr>
                      <m:t>)</m:t>
                    </m:r>
                    <m:r>
                      <a:rPr lang="zh-CN" altLang="en-US" b="0" i="1" baseline="0" smtClean="0">
                        <a:latin typeface="Cambria Math" panose="02040503050406030204" pitchFamily="18" charset="0"/>
                      </a:rPr>
                      <m:t>的</m:t>
                    </m:r>
                  </m:oMath>
                </a14:m>
                <a:r>
                  <a:rPr lang="zh-CN" altLang="en-US" dirty="0"/>
                  <a:t>一部分</a:t>
                </a:r>
              </a:p>
            </p:txBody>
          </p:sp>
        </mc:Choice>
        <mc:Fallback xmlns="">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t>Jensen </a:t>
                </a:r>
                <a:r>
                  <a:rPr lang="zh-CN" altLang="en-US" dirty="0" smtClean="0"/>
                  <a:t>琴生不等式</a:t>
                </a:r>
                <a:r>
                  <a:rPr lang="zh-CN" altLang="en-US" baseline="0" dirty="0" smtClean="0"/>
                  <a:t> 左边为</a:t>
                </a:r>
                <a:r>
                  <a:rPr lang="en-US" altLang="zh-CN" b="0" i="0" baseline="0" smtClean="0">
                    <a:latin typeface="Cambria Math" panose="02040503050406030204" pitchFamily="18" charset="0"/>
                  </a:rPr>
                  <a:t>𝐴(𝛿|𝑤)</a:t>
                </a:r>
                <a:r>
                  <a:rPr lang="zh-CN" altLang="en-US" b="0" i="0" baseline="0" smtClean="0">
                    <a:latin typeface="Cambria Math" panose="02040503050406030204" pitchFamily="18" charset="0"/>
                  </a:rPr>
                  <a:t>的</a:t>
                </a:r>
                <a:r>
                  <a:rPr lang="zh-CN" altLang="en-US" dirty="0" smtClean="0"/>
                  <a:t>一部分</a:t>
                </a:r>
                <a:endParaRPr lang="zh-CN" altLang="en-US" dirty="0" smtClean="0"/>
              </a:p>
            </p:txBody>
          </p:sp>
        </mc:Fallback>
      </mc:AlternateContent>
      <p:sp>
        <p:nvSpPr>
          <p:cNvPr id="4" name="灯片编号占位符 3"/>
          <p:cNvSpPr>
            <a:spLocks noGrp="1"/>
          </p:cNvSpPr>
          <p:nvPr>
            <p:ph type="sldNum" sz="quarter" idx="10"/>
          </p:nvPr>
        </p:nvSpPr>
        <p:spPr/>
        <p:txBody>
          <a:bodyPr/>
          <a:lstStyle/>
          <a:p>
            <a:fld id="{2B621246-A01E-4AFD-9A0F-3701D05640A8}" type="slidenum">
              <a:rPr lang="en-US" altLang="zh-CN" smtClean="0"/>
              <a:pPr/>
              <a:t>28</a:t>
            </a:fld>
            <a:endParaRPr lang="en-US" altLang="zh-CN"/>
          </a:p>
        </p:txBody>
      </p:sp>
    </p:spTree>
    <p:extLst>
      <p:ext uri="{BB962C8B-B14F-4D97-AF65-F5344CB8AC3E}">
        <p14:creationId xmlns:p14="http://schemas.microsoft.com/office/powerpoint/2010/main" val="3412056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B621246-A01E-4AFD-9A0F-3701D05640A8}" type="slidenum">
              <a:rPr lang="en-US" altLang="zh-CN" smtClean="0"/>
              <a:pPr/>
              <a:t>29</a:t>
            </a:fld>
            <a:endParaRPr lang="en-US" altLang="zh-CN"/>
          </a:p>
        </p:txBody>
      </p:sp>
    </p:spTree>
    <p:extLst>
      <p:ext uri="{BB962C8B-B14F-4D97-AF65-F5344CB8AC3E}">
        <p14:creationId xmlns:p14="http://schemas.microsoft.com/office/powerpoint/2010/main" val="3956838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a:latin typeface="宋体" panose="02010600030101010101" pitchFamily="2" charset="-122"/>
                    <a:ea typeface="宋体" panose="02010600030101010101" pitchFamily="2" charset="-122"/>
                  </a:rPr>
                  <a:t>特征函数定义</a:t>
                </a:r>
                <a:r>
                  <a:rPr lang="en-US" altLang="zh-CN" sz="1200" dirty="0">
                    <a:latin typeface="宋体" panose="02010600030101010101" pitchFamily="2" charset="-122"/>
                    <a:ea typeface="宋体" panose="02010600030101010101" pitchFamily="2" charset="-122"/>
                  </a:rPr>
                  <a:t>P14</a:t>
                </a:r>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简单来说，找到适当的</a:t>
                </a:r>
                <a:r>
                  <a:rPr lang="en-US" altLang="zh-CN" b="0" i="0" smtClean="0">
                    <a:latin typeface="Cambria Math" panose="02040503050406030204" pitchFamily="18" charset="0"/>
                  </a:rPr>
                  <a:t>𝛿</a:t>
                </a:r>
                <a:r>
                  <a:rPr lang="zh-CN" altLang="en-US" b="0" i="0" smtClean="0">
                    <a:latin typeface="Cambria Math" panose="02040503050406030204" pitchFamily="18" charset="0"/>
                  </a:rPr>
                  <a:t>使对数似然函数</a:t>
                </a:r>
                <a:r>
                  <a:rPr lang="zh-CN" altLang="en-US" dirty="0" smtClean="0"/>
                  <a:t>改变量的下界提高，那么对数似然函数也会提高。然而下界</a:t>
                </a:r>
                <a:r>
                  <a:rPr lang="en-US" altLang="zh-CN" b="0" i="0" smtClean="0">
                    <a:latin typeface="Cambria Math" panose="02040503050406030204" pitchFamily="18" charset="0"/>
                  </a:rPr>
                  <a:t>𝐴(𝛿|𝑤)</a:t>
                </a:r>
                <a:r>
                  <a:rPr lang="zh-CN" altLang="en-US" b="0" i="0" smtClean="0">
                    <a:latin typeface="Cambria Math" panose="02040503050406030204" pitchFamily="18" charset="0"/>
                  </a:rPr>
                  <a:t>中</a:t>
                </a:r>
                <a:r>
                  <a:rPr lang="zh-CN" altLang="en-US" dirty="0" smtClean="0"/>
                  <a:t>的</a:t>
                </a:r>
                <a:r>
                  <a:rPr lang="en-US" altLang="zh-CN" b="0" i="0" dirty="0" smtClean="0">
                    <a:latin typeface="Cambria Math" panose="02040503050406030204" pitchFamily="18" charset="0"/>
                  </a:rPr>
                  <a:t>𝛿</a:t>
                </a:r>
                <a:r>
                  <a:rPr lang="zh-CN" altLang="en-US" dirty="0" smtClean="0"/>
                  <a:t>是一个向量，含有多个变量，不易同时优化。</a:t>
                </a:r>
                <a:r>
                  <a:rPr lang="en-US" altLang="zh-CN" dirty="0" smtClean="0"/>
                  <a:t>IIS</a:t>
                </a:r>
                <a:r>
                  <a:rPr lang="zh-CN" altLang="en-US" dirty="0" smtClean="0"/>
                  <a:t>试图一次只优化其中一个变量</a:t>
                </a:r>
                <a:r>
                  <a:rPr lang="en-US" altLang="zh-CN" b="0" i="0" smtClean="0">
                    <a:latin typeface="Cambria Math" panose="02040503050406030204" pitchFamily="18" charset="0"/>
                  </a:rPr>
                  <a:t>𝛿_𝑖</a:t>
                </a:r>
                <a:r>
                  <a:rPr lang="zh-CN" altLang="en-US" b="0" i="0" smtClean="0">
                    <a:latin typeface="Cambria Math" panose="02040503050406030204" pitchFamily="18" charset="0"/>
                  </a:rPr>
                  <a:t>，</a:t>
                </a:r>
                <a:r>
                  <a:rPr lang="zh-CN" altLang="en-US" dirty="0" smtClean="0"/>
                  <a:t>而固定其他变量。将下界函数转换成只含</a:t>
                </a:r>
                <a:r>
                  <a:rPr lang="en-US" altLang="zh-CN" b="0" i="0" smtClean="0">
                    <a:latin typeface="Cambria Math" panose="02040503050406030204" pitchFamily="18" charset="0"/>
                  </a:rPr>
                  <a:t>𝛿_𝑖</a:t>
                </a:r>
                <a:r>
                  <a:rPr lang="zh-CN" altLang="en-US" b="0" i="0" smtClean="0">
                    <a:latin typeface="Cambria Math" panose="02040503050406030204" pitchFamily="18" charset="0"/>
                  </a:rPr>
                  <a:t> 变量</a:t>
                </a:r>
                <a:r>
                  <a:rPr lang="zh-CN" altLang="en-US" dirty="0" smtClean="0"/>
                  <a:t>，然后令偏导数为</a:t>
                </a:r>
                <a:r>
                  <a:rPr lang="en-US" altLang="zh-CN" dirty="0" smtClean="0"/>
                  <a:t>0</a:t>
                </a:r>
                <a:r>
                  <a:rPr lang="zh-CN" altLang="en-US" dirty="0" smtClean="0"/>
                  <a:t>求出解</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特征函数定义</a:t>
                </a:r>
                <a:r>
                  <a:rPr lang="en-US" altLang="zh-CN" dirty="0" smtClean="0"/>
                  <a:t>P14</a:t>
                </a:r>
                <a:endParaRPr lang="zh-CN" altLang="en-US" dirty="0" smtClean="0"/>
              </a:p>
            </p:txBody>
          </p:sp>
        </mc:Fallback>
      </mc:AlternateContent>
      <p:sp>
        <p:nvSpPr>
          <p:cNvPr id="4" name="灯片编号占位符 3"/>
          <p:cNvSpPr>
            <a:spLocks noGrp="1"/>
          </p:cNvSpPr>
          <p:nvPr>
            <p:ph type="sldNum" sz="quarter" idx="10"/>
          </p:nvPr>
        </p:nvSpPr>
        <p:spPr/>
        <p:txBody>
          <a:bodyPr/>
          <a:lstStyle/>
          <a:p>
            <a:fld id="{2B621246-A01E-4AFD-9A0F-3701D05640A8}" type="slidenum">
              <a:rPr lang="en-US" altLang="zh-CN" smtClean="0"/>
              <a:pPr/>
              <a:t>30</a:t>
            </a:fld>
            <a:endParaRPr lang="en-US" altLang="zh-CN"/>
          </a:p>
        </p:txBody>
      </p:sp>
    </p:spTree>
    <p:extLst>
      <p:ext uri="{BB962C8B-B14F-4D97-AF65-F5344CB8AC3E}">
        <p14:creationId xmlns:p14="http://schemas.microsoft.com/office/powerpoint/2010/main" val="1651068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zh-CN" altLang="en-US" b="0" i="1" smtClean="0">
                        <a:latin typeface="Cambria Math" panose="02040503050406030204" pitchFamily="18" charset="0"/>
                      </a:rPr>
                      <m:t>有</m:t>
                    </m:r>
                  </m:oMath>
                </a14:m>
                <a:r>
                  <a:rPr lang="zh-CN" altLang="en-US" dirty="0"/>
                  <a:t>极值的必要条件是在极值点处一阶导数为</a:t>
                </a:r>
                <a:r>
                  <a:rPr lang="en-US" altLang="zh-CN" dirty="0"/>
                  <a:t>0</a:t>
                </a:r>
                <a:r>
                  <a:rPr lang="zh-CN" altLang="en-US" dirty="0"/>
                  <a:t>，即梯度向量为</a:t>
                </a:r>
                <a:r>
                  <a:rPr lang="en-US" altLang="zh-CN" dirty="0"/>
                  <a:t>0</a:t>
                </a:r>
                <a:r>
                  <a:rPr lang="zh-CN" altLang="en-US" dirty="0"/>
                  <a:t>。</a:t>
                </a:r>
                <a:endParaRPr lang="en-US" altLang="zh-CN" dirty="0"/>
              </a:p>
              <a:p>
                <a:r>
                  <a:rPr lang="zh-CN" altLang="en-US" dirty="0"/>
                  <a:t>牛顿法就是求根</a:t>
                </a:r>
                <a:r>
                  <a:rPr lang="en-US" altLang="zh-CN" dirty="0"/>
                  <a:t>=0</a:t>
                </a:r>
                <a:r>
                  <a:rPr lang="zh-CN" altLang="en-US" dirty="0"/>
                  <a:t>的点，这里求极值就是求一阶导</a:t>
                </a:r>
                <a:r>
                  <a:rPr lang="en-US" altLang="zh-CN" dirty="0"/>
                  <a:t>=0</a:t>
                </a:r>
                <a:r>
                  <a:rPr lang="zh-CN" altLang="en-US" dirty="0"/>
                  <a:t>的点</a:t>
                </a:r>
                <a:endParaRPr lang="en-US" altLang="zh-CN" dirty="0"/>
              </a:p>
              <a:p>
                <a:r>
                  <a:rPr lang="zh-CN" altLang="en-US" dirty="0"/>
                  <a:t>所以牛顿法也称切线法</a:t>
                </a:r>
              </a:p>
            </p:txBody>
          </p:sp>
        </mc:Choice>
        <mc:Fallback xmlns="">
          <p:sp>
            <p:nvSpPr>
              <p:cNvPr id="3" name="备注占位符 2"/>
              <p:cNvSpPr>
                <a:spLocks noGrp="1"/>
              </p:cNvSpPr>
              <p:nvPr>
                <p:ph type="body" idx="1"/>
              </p:nvPr>
            </p:nvSpPr>
            <p:spPr/>
            <p:txBody>
              <a:bodyPr/>
              <a:lstStyle/>
              <a:p>
                <a:r>
                  <a:rPr lang="zh-CN" altLang="en-US" dirty="0" smtClean="0"/>
                  <a:t>函数</a:t>
                </a:r>
                <a:r>
                  <a:rPr lang="en-US" altLang="zh-CN" b="0" i="0" smtClean="0">
                    <a:latin typeface="Cambria Math" panose="02040503050406030204" pitchFamily="18" charset="0"/>
                  </a:rPr>
                  <a:t>𝑓(𝑥)</a:t>
                </a:r>
                <a:r>
                  <a:rPr lang="zh-CN" altLang="en-US" b="0" i="0" smtClean="0">
                    <a:latin typeface="Cambria Math" panose="02040503050406030204" pitchFamily="18" charset="0"/>
                  </a:rPr>
                  <a:t>有</a:t>
                </a:r>
                <a:r>
                  <a:rPr lang="zh-CN" altLang="en-US" dirty="0" smtClean="0"/>
                  <a:t>极值的必要条件是在极值点处一阶导数为</a:t>
                </a:r>
                <a:r>
                  <a:rPr lang="en-US" altLang="zh-CN" dirty="0" smtClean="0"/>
                  <a:t>0</a:t>
                </a:r>
                <a:r>
                  <a:rPr lang="zh-CN" altLang="en-US" dirty="0" smtClean="0"/>
                  <a:t>，即梯度向量为</a:t>
                </a:r>
                <a:r>
                  <a:rPr lang="en-US" altLang="zh-CN" dirty="0" smtClean="0"/>
                  <a:t>0</a:t>
                </a:r>
                <a:r>
                  <a:rPr lang="zh-CN" altLang="en-US" dirty="0" smtClean="0"/>
                  <a:t>。</a:t>
                </a:r>
                <a:endParaRPr lang="en-US" altLang="zh-CN" dirty="0" smtClean="0"/>
              </a:p>
              <a:p>
                <a:r>
                  <a:rPr lang="zh-CN" altLang="en-US" dirty="0" smtClean="0"/>
                  <a:t>牛顿法就是求根</a:t>
                </a:r>
                <a:r>
                  <a:rPr lang="en-US" altLang="zh-CN" dirty="0" smtClean="0"/>
                  <a:t>=0</a:t>
                </a:r>
                <a:r>
                  <a:rPr lang="zh-CN" altLang="en-US" dirty="0" smtClean="0"/>
                  <a:t>的点，这里求极值就是求一阶导</a:t>
                </a:r>
                <a:r>
                  <a:rPr lang="en-US" altLang="zh-CN" dirty="0" smtClean="0"/>
                  <a:t>=0</a:t>
                </a:r>
                <a:r>
                  <a:rPr lang="zh-CN" altLang="en-US" dirty="0" smtClean="0"/>
                  <a:t>的点</a:t>
                </a:r>
                <a:endParaRPr lang="en-US" altLang="zh-CN" dirty="0" smtClean="0"/>
              </a:p>
              <a:p>
                <a:r>
                  <a:rPr lang="zh-CN" altLang="en-US" dirty="0" smtClean="0"/>
                  <a:t>所以牛顿法也称切线法</a:t>
                </a:r>
                <a:endParaRPr lang="zh-CN" altLang="en-US" dirty="0"/>
              </a:p>
            </p:txBody>
          </p:sp>
        </mc:Fallback>
      </mc:AlternateContent>
      <p:sp>
        <p:nvSpPr>
          <p:cNvPr id="4" name="灯片编号占位符 3"/>
          <p:cNvSpPr>
            <a:spLocks noGrp="1"/>
          </p:cNvSpPr>
          <p:nvPr>
            <p:ph type="sldNum" sz="quarter" idx="10"/>
          </p:nvPr>
        </p:nvSpPr>
        <p:spPr/>
        <p:txBody>
          <a:bodyPr/>
          <a:lstStyle/>
          <a:p>
            <a:fld id="{2B621246-A01E-4AFD-9A0F-3701D05640A8}" type="slidenum">
              <a:rPr lang="en-US" altLang="zh-CN" smtClean="0"/>
              <a:pPr/>
              <a:t>31</a:t>
            </a:fld>
            <a:endParaRPr lang="en-US" altLang="zh-CN"/>
          </a:p>
        </p:txBody>
      </p:sp>
    </p:spTree>
    <p:extLst>
      <p:ext uri="{BB962C8B-B14F-4D97-AF65-F5344CB8AC3E}">
        <p14:creationId xmlns:p14="http://schemas.microsoft.com/office/powerpoint/2010/main" val="797871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621246-A01E-4AFD-9A0F-3701D05640A8}" type="slidenum">
              <a:rPr lang="en-US" altLang="zh-CN" smtClean="0"/>
              <a:pPr/>
              <a:t>4</a:t>
            </a:fld>
            <a:endParaRPr lang="en-US" altLang="zh-CN"/>
          </a:p>
        </p:txBody>
      </p:sp>
    </p:spTree>
    <p:extLst>
      <p:ext uri="{BB962C8B-B14F-4D97-AF65-F5344CB8AC3E}">
        <p14:creationId xmlns:p14="http://schemas.microsoft.com/office/powerpoint/2010/main" val="2500800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charset="0"/>
                <a:ea typeface="宋体" pitchFamily="2" charset="-122"/>
                <a:cs typeface="+mn-cs"/>
              </a:rPr>
              <a:t>我们有</a:t>
            </a:r>
            <a:r>
              <a:rPr lang="en-US" altLang="zh-CN" sz="1200" b="0" i="0" kern="1200" dirty="0">
                <a:solidFill>
                  <a:schemeClr val="tx1"/>
                </a:solidFill>
                <a:effectLst/>
                <a:latin typeface="Arial" charset="0"/>
                <a:ea typeface="宋体" pitchFamily="2" charset="-122"/>
                <a:cs typeface="+mn-cs"/>
              </a:rPr>
              <a:t>N</a:t>
            </a:r>
            <a:r>
              <a:rPr lang="zh-CN" altLang="en-US" sz="1200" b="0" i="0" kern="1200" dirty="0">
                <a:solidFill>
                  <a:schemeClr val="tx1"/>
                </a:solidFill>
                <a:effectLst/>
                <a:latin typeface="Arial" charset="0"/>
                <a:ea typeface="宋体" pitchFamily="2" charset="-122"/>
                <a:cs typeface="+mn-cs"/>
              </a:rPr>
              <a:t>个样本和它们的标签。这些</a:t>
            </a:r>
            <a:r>
              <a:rPr lang="zh-CN" altLang="en-US" sz="1200" b="1" i="0" kern="1200" dirty="0">
                <a:solidFill>
                  <a:schemeClr val="tx1"/>
                </a:solidFill>
                <a:effectLst/>
                <a:latin typeface="Arial" charset="0"/>
                <a:ea typeface="宋体" pitchFamily="2" charset="-122"/>
                <a:cs typeface="+mn-cs"/>
              </a:rPr>
              <a:t>标签就是我们现在的先验知识</a:t>
            </a:r>
            <a:r>
              <a:rPr lang="zh-CN" altLang="en-US" sz="1200" b="0" i="0" kern="1200" dirty="0">
                <a:solidFill>
                  <a:schemeClr val="tx1"/>
                </a:solidFill>
                <a:effectLst/>
                <a:latin typeface="Arial" charset="0"/>
                <a:ea typeface="宋体" pitchFamily="2" charset="-122"/>
                <a:cs typeface="+mn-cs"/>
              </a:rPr>
              <a:t>，即，对于</a:t>
            </a:r>
            <a:r>
              <a:rPr lang="en-US" altLang="zh-CN" sz="1200" b="0" i="0" kern="1200" dirty="0">
                <a:solidFill>
                  <a:schemeClr val="tx1"/>
                </a:solidFill>
                <a:effectLst/>
                <a:latin typeface="Arial" charset="0"/>
                <a:ea typeface="宋体" pitchFamily="2" charset="-122"/>
                <a:cs typeface="+mn-cs"/>
              </a:rPr>
              <a:t>xi</a:t>
            </a:r>
            <a:r>
              <a:rPr lang="zh-CN" altLang="en-US" sz="1200" b="0" i="0" kern="1200" dirty="0">
                <a:solidFill>
                  <a:schemeClr val="tx1"/>
                </a:solidFill>
                <a:effectLst/>
                <a:latin typeface="Arial" charset="0"/>
                <a:ea typeface="宋体" pitchFamily="2" charset="-122"/>
                <a:cs typeface="+mn-cs"/>
              </a:rPr>
              <a:t>，我们知道它的标签是</a:t>
            </a:r>
            <a:r>
              <a:rPr lang="en-US" altLang="zh-CN" sz="1200" b="0" i="0" kern="1200" dirty="0" err="1">
                <a:solidFill>
                  <a:schemeClr val="tx1"/>
                </a:solidFill>
                <a:effectLst/>
                <a:latin typeface="Arial" charset="0"/>
                <a:ea typeface="宋体" pitchFamily="2" charset="-122"/>
                <a:cs typeface="+mn-cs"/>
              </a:rPr>
              <a:t>yi</a:t>
            </a:r>
            <a:endParaRPr lang="en-US" altLang="zh-CN" sz="1200" b="0" i="0" kern="1200" dirty="0">
              <a:solidFill>
                <a:schemeClr val="tx1"/>
              </a:solidFill>
              <a:effectLst/>
              <a:latin typeface="Arial" charset="0"/>
              <a:ea typeface="宋体" pitchFamily="2" charset="-122"/>
              <a:cs typeface="+mn-cs"/>
            </a:endParaRPr>
          </a:p>
          <a:p>
            <a:r>
              <a:rPr lang="zh-CN" altLang="en-US" sz="1200" b="0" i="0" kern="1200" dirty="0">
                <a:solidFill>
                  <a:schemeClr val="tx1"/>
                </a:solidFill>
                <a:effectLst/>
                <a:latin typeface="Arial" charset="0"/>
                <a:ea typeface="宋体" pitchFamily="2" charset="-122"/>
                <a:cs typeface="+mn-cs"/>
              </a:rPr>
              <a:t>此时我们要求的模型</a:t>
            </a:r>
            <a:r>
              <a:rPr lang="en-US" altLang="zh-CN" sz="1200" b="0" i="0" kern="1200" dirty="0">
                <a:solidFill>
                  <a:schemeClr val="tx1"/>
                </a:solidFill>
                <a:effectLst/>
                <a:latin typeface="Arial" charset="0"/>
                <a:ea typeface="宋体" pitchFamily="2" charset="-122"/>
                <a:cs typeface="+mn-cs"/>
              </a:rPr>
              <a:t>P(</a:t>
            </a:r>
            <a:r>
              <a:rPr lang="en-US" altLang="zh-CN" sz="1200" b="0" i="0" kern="1200" dirty="0" err="1">
                <a:solidFill>
                  <a:schemeClr val="tx1"/>
                </a:solidFill>
                <a:effectLst/>
                <a:latin typeface="Arial" charset="0"/>
                <a:ea typeface="宋体" pitchFamily="2" charset="-122"/>
                <a:cs typeface="+mn-cs"/>
              </a:rPr>
              <a:t>y|x</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已经不是一个概率分布，而是</a:t>
            </a:r>
            <a:r>
              <a:rPr lang="zh-CN" altLang="en-US" sz="1200" b="1" i="0" kern="1200" dirty="0">
                <a:solidFill>
                  <a:schemeClr val="tx1"/>
                </a:solidFill>
                <a:effectLst/>
                <a:latin typeface="Arial" charset="0"/>
                <a:ea typeface="宋体" pitchFamily="2" charset="-122"/>
                <a:cs typeface="+mn-cs"/>
              </a:rPr>
              <a:t>无数个概率分布</a:t>
            </a:r>
            <a:r>
              <a:rPr lang="zh-CN" altLang="en-US" sz="1200" b="0" i="0" kern="1200" dirty="0">
                <a:solidFill>
                  <a:schemeClr val="tx1"/>
                </a:solidFill>
                <a:effectLst/>
                <a:latin typeface="Arial" charset="0"/>
                <a:ea typeface="宋体" pitchFamily="2" charset="-122"/>
                <a:cs typeface="+mn-cs"/>
              </a:rPr>
              <a:t>，因为，每一个</a:t>
            </a:r>
            <a:r>
              <a:rPr lang="en-US" altLang="zh-CN" sz="1200" b="0" i="0" kern="1200" dirty="0">
                <a:solidFill>
                  <a:schemeClr val="tx1"/>
                </a:solidFill>
                <a:effectLst/>
                <a:latin typeface="Arial" charset="0"/>
                <a:ea typeface="宋体" pitchFamily="2" charset="-122"/>
                <a:cs typeface="+mn-cs"/>
              </a:rPr>
              <a:t>x</a:t>
            </a:r>
            <a:r>
              <a:rPr lang="zh-CN" altLang="en-US" sz="1200" b="0" i="0" kern="1200" dirty="0">
                <a:solidFill>
                  <a:schemeClr val="tx1"/>
                </a:solidFill>
                <a:effectLst/>
                <a:latin typeface="Arial" charset="0"/>
                <a:ea typeface="宋体" pitchFamily="2" charset="-122"/>
                <a:cs typeface="+mn-cs"/>
              </a:rPr>
              <a:t>都会对应一个</a:t>
            </a:r>
            <a:r>
              <a:rPr lang="en-US" altLang="zh-CN" sz="1200" b="0" i="0" kern="1200" dirty="0">
                <a:solidFill>
                  <a:schemeClr val="tx1"/>
                </a:solidFill>
                <a:effectLst/>
                <a:latin typeface="Arial" charset="0"/>
                <a:ea typeface="宋体" pitchFamily="2" charset="-122"/>
                <a:cs typeface="+mn-cs"/>
              </a:rPr>
              <a:t>P(</a:t>
            </a:r>
            <a:r>
              <a:rPr lang="en-US" altLang="zh-CN" sz="1200" b="0" i="0" kern="1200" dirty="0" err="1">
                <a:solidFill>
                  <a:schemeClr val="tx1"/>
                </a:solidFill>
                <a:effectLst/>
                <a:latin typeface="Arial" charset="0"/>
                <a:ea typeface="宋体" pitchFamily="2" charset="-122"/>
                <a:cs typeface="+mn-cs"/>
              </a:rPr>
              <a:t>y|x</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。但是，这无数个分布可以用一个关于</a:t>
            </a:r>
            <a:r>
              <a:rPr lang="en-US" altLang="zh-CN" sz="1200" b="0" i="0" kern="1200" dirty="0">
                <a:solidFill>
                  <a:schemeClr val="tx1"/>
                </a:solidFill>
                <a:effectLst/>
                <a:latin typeface="Arial" charset="0"/>
                <a:ea typeface="宋体" pitchFamily="2" charset="-122"/>
                <a:cs typeface="+mn-cs"/>
              </a:rPr>
              <a:t>x</a:t>
            </a:r>
            <a:r>
              <a:rPr lang="zh-CN" altLang="en-US" sz="1200" b="0" i="0" kern="1200" dirty="0">
                <a:solidFill>
                  <a:schemeClr val="tx1"/>
                </a:solidFill>
                <a:effectLst/>
                <a:latin typeface="Arial" charset="0"/>
                <a:ea typeface="宋体" pitchFamily="2" charset="-122"/>
                <a:cs typeface="+mn-cs"/>
              </a:rPr>
              <a:t>的函数来表示，即 </a:t>
            </a:r>
            <a:r>
              <a:rPr lang="en-US" altLang="zh-CN" sz="1200" b="0" i="0" kern="1200" dirty="0">
                <a:solidFill>
                  <a:schemeClr val="tx1"/>
                </a:solidFill>
                <a:effectLst/>
                <a:latin typeface="Arial" charset="0"/>
                <a:ea typeface="宋体" pitchFamily="2" charset="-122"/>
                <a:cs typeface="+mn-cs"/>
              </a:rPr>
              <a:t>P(</a:t>
            </a:r>
            <a:r>
              <a:rPr lang="en-US" altLang="zh-CN" sz="1200" b="0" i="0" kern="1200" dirty="0" err="1">
                <a:solidFill>
                  <a:schemeClr val="tx1"/>
                </a:solidFill>
                <a:effectLst/>
                <a:latin typeface="Arial" charset="0"/>
                <a:ea typeface="宋体" pitchFamily="2" charset="-122"/>
                <a:cs typeface="+mn-cs"/>
              </a:rPr>
              <a:t>y|x</a:t>
            </a:r>
            <a:r>
              <a:rPr lang="en-US" altLang="zh-CN" sz="1200" b="0" i="0" kern="1200" dirty="0">
                <a:solidFill>
                  <a:schemeClr val="tx1"/>
                </a:solidFill>
                <a:effectLst/>
                <a:latin typeface="Arial" charset="0"/>
                <a:ea typeface="宋体" pitchFamily="2" charset="-122"/>
                <a:cs typeface="+mn-cs"/>
              </a:rPr>
              <a:t>) ~x</a:t>
            </a:r>
            <a:r>
              <a:rPr lang="zh-CN" altLang="en-US" sz="1200" b="0" i="0" kern="1200" dirty="0">
                <a:solidFill>
                  <a:schemeClr val="tx1"/>
                </a:solidFill>
                <a:effectLst/>
                <a:latin typeface="Arial" charset="0"/>
                <a:ea typeface="宋体" pitchFamily="2" charset="-122"/>
                <a:cs typeface="+mn-cs"/>
              </a:rPr>
              <a:t>。</a:t>
            </a:r>
            <a:endParaRPr lang="en-US" altLang="zh-CN" sz="1200" b="0" i="0" kern="1200" dirty="0">
              <a:solidFill>
                <a:schemeClr val="tx1"/>
              </a:solidFill>
              <a:effectLst/>
              <a:latin typeface="Arial" charset="0"/>
              <a:ea typeface="宋体" pitchFamily="2" charset="-122"/>
              <a:cs typeface="+mn-cs"/>
            </a:endParaRPr>
          </a:p>
          <a:p>
            <a:r>
              <a:rPr lang="zh-CN" altLang="en-US" sz="1200" b="0" i="0" kern="1200" dirty="0">
                <a:solidFill>
                  <a:schemeClr val="tx1"/>
                </a:solidFill>
                <a:effectLst/>
                <a:latin typeface="Arial" charset="0"/>
                <a:ea typeface="宋体" pitchFamily="2" charset="-122"/>
                <a:cs typeface="+mn-cs"/>
              </a:rPr>
              <a:t>似然函数</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含义就是所有样本出现的概率的乘积</a:t>
            </a:r>
            <a:endParaRPr lang="zh-CN" altLang="en-US" dirty="0"/>
          </a:p>
        </p:txBody>
      </p:sp>
      <p:sp>
        <p:nvSpPr>
          <p:cNvPr id="4" name="灯片编号占位符 3"/>
          <p:cNvSpPr>
            <a:spLocks noGrp="1"/>
          </p:cNvSpPr>
          <p:nvPr>
            <p:ph type="sldNum" sz="quarter" idx="10"/>
          </p:nvPr>
        </p:nvSpPr>
        <p:spPr/>
        <p:txBody>
          <a:bodyPr/>
          <a:lstStyle/>
          <a:p>
            <a:fld id="{2B621246-A01E-4AFD-9A0F-3701D05640A8}" type="slidenum">
              <a:rPr lang="en-US" altLang="zh-CN" smtClean="0"/>
              <a:pPr/>
              <a:t>9</a:t>
            </a:fld>
            <a:endParaRPr lang="en-US" altLang="zh-CN"/>
          </a:p>
        </p:txBody>
      </p:sp>
    </p:spTree>
    <p:extLst>
      <p:ext uri="{BB962C8B-B14F-4D97-AF65-F5344CB8AC3E}">
        <p14:creationId xmlns:p14="http://schemas.microsoft.com/office/powerpoint/2010/main" val="3792974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最大熵原理认为元选择的概率模型首先必须满足已有的事实，即约束条件。在没有更多信息的情况下，那些不确定的信息都是“等可能”的。</a:t>
            </a:r>
          </a:p>
        </p:txBody>
      </p:sp>
      <p:sp>
        <p:nvSpPr>
          <p:cNvPr id="4" name="灯片编号占位符 3"/>
          <p:cNvSpPr>
            <a:spLocks noGrp="1"/>
          </p:cNvSpPr>
          <p:nvPr>
            <p:ph type="sldNum" sz="quarter" idx="10"/>
          </p:nvPr>
        </p:nvSpPr>
        <p:spPr/>
        <p:txBody>
          <a:bodyPr/>
          <a:lstStyle/>
          <a:p>
            <a:fld id="{2B621246-A01E-4AFD-9A0F-3701D05640A8}" type="slidenum">
              <a:rPr lang="en-US" altLang="zh-CN" smtClean="0"/>
              <a:pPr/>
              <a:t>12</a:t>
            </a:fld>
            <a:endParaRPr lang="en-US" altLang="zh-CN"/>
          </a:p>
        </p:txBody>
      </p:sp>
    </p:spTree>
    <p:extLst>
      <p:ext uri="{BB962C8B-B14F-4D97-AF65-F5344CB8AC3E}">
        <p14:creationId xmlns:p14="http://schemas.microsoft.com/office/powerpoint/2010/main" val="192590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可以认为，</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zh-CN" altLang="en-US" b="0" i="1" smtClean="0">
                        <a:latin typeface="Cambria Math" panose="02040503050406030204" pitchFamily="18" charset="0"/>
                      </a:rPr>
                      <m:t>是</m:t>
                    </m:r>
                  </m:oMath>
                </a14:m>
                <a:r>
                  <a:rPr lang="zh-CN" altLang="en-US" dirty="0"/>
                  <a:t>对样本是否符合某个事实的判定函数</a:t>
                </a:r>
                <a:endParaRPr lang="en-US" altLang="zh-CN" dirty="0"/>
              </a:p>
              <a:p>
                <a:r>
                  <a:rPr lang="zh-CN" altLang="en-US" sz="1200" b="0" i="0" kern="1200" dirty="0">
                    <a:solidFill>
                      <a:schemeClr val="tx1"/>
                    </a:solidFill>
                    <a:effectLst/>
                    <a:latin typeface="Arial" charset="0"/>
                    <a:ea typeface="宋体" pitchFamily="2" charset="-122"/>
                    <a:cs typeface="+mn-cs"/>
                  </a:rPr>
                  <a:t>也许你还是会对这个特征函数迷惑，但是只要相信，这一切都是为了让我们能更加形式化地定义：什么样的</a:t>
                </a:r>
                <a:r>
                  <a:rPr lang="en-US" altLang="zh-CN" sz="1200" b="0" i="0" kern="1200" dirty="0">
                    <a:solidFill>
                      <a:schemeClr val="tx1"/>
                    </a:solidFill>
                    <a:effectLst/>
                    <a:latin typeface="Arial" charset="0"/>
                    <a:ea typeface="宋体" pitchFamily="2" charset="-122"/>
                    <a:cs typeface="+mn-cs"/>
                  </a:rPr>
                  <a:t>P(</a:t>
                </a:r>
                <a:r>
                  <a:rPr lang="en-US" altLang="zh-CN" sz="1200" b="0" i="0" kern="1200" dirty="0" err="1">
                    <a:solidFill>
                      <a:schemeClr val="tx1"/>
                    </a:solidFill>
                    <a:effectLst/>
                    <a:latin typeface="Arial" charset="0"/>
                    <a:ea typeface="宋体" pitchFamily="2" charset="-122"/>
                    <a:cs typeface="+mn-cs"/>
                  </a:rPr>
                  <a:t>y|x</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是满足现有情况的。</a:t>
                </a:r>
                <a:endParaRPr lang="en-US" altLang="zh-CN" sz="1200" b="0" i="0" kern="1200" dirty="0">
                  <a:solidFill>
                    <a:schemeClr val="tx1"/>
                  </a:solidFill>
                  <a:effectLst/>
                  <a:latin typeface="Arial" charset="0"/>
                  <a:ea typeface="宋体" pitchFamily="2" charset="-122"/>
                  <a:cs typeface="+mn-cs"/>
                </a:endParaRPr>
              </a:p>
              <a:p>
                <a:r>
                  <a:rPr lang="zh-CN" altLang="en-US" sz="1200" b="0" i="0" kern="1200" dirty="0">
                    <a:solidFill>
                      <a:schemeClr val="tx1"/>
                    </a:solidFill>
                    <a:effectLst/>
                    <a:latin typeface="Arial" charset="0"/>
                    <a:ea typeface="宋体" pitchFamily="2" charset="-122"/>
                    <a:cs typeface="+mn-cs"/>
                  </a:rPr>
                  <a:t>比如说为</a:t>
                </a:r>
                <a:r>
                  <a:rPr lang="en-US" altLang="zh-CN" sz="1200" b="0" i="0" kern="1200" dirty="0">
                    <a:solidFill>
                      <a:schemeClr val="tx1"/>
                    </a:solidFill>
                    <a:effectLst/>
                    <a:latin typeface="Arial" charset="0"/>
                    <a:ea typeface="宋体" pitchFamily="2" charset="-122"/>
                    <a:cs typeface="+mn-cs"/>
                  </a:rPr>
                  <a:t>y=1</a:t>
                </a:r>
                <a:r>
                  <a:rPr lang="zh-CN" altLang="en-US" sz="1200" b="0" i="0" kern="1200" dirty="0">
                    <a:solidFill>
                      <a:schemeClr val="tx1"/>
                    </a:solidFill>
                    <a:effectLst/>
                    <a:latin typeface="Arial" charset="0"/>
                    <a:ea typeface="宋体" pitchFamily="2" charset="-122"/>
                    <a:cs typeface="+mn-cs"/>
                  </a:rPr>
                  <a:t>代表有肿瘤，为</a:t>
                </a:r>
                <a:r>
                  <a:rPr lang="en-US" altLang="zh-CN" sz="1200" b="0" i="0" kern="1200" dirty="0">
                    <a:solidFill>
                      <a:schemeClr val="tx1"/>
                    </a:solidFill>
                    <a:effectLst/>
                    <a:latin typeface="Arial" charset="0"/>
                    <a:ea typeface="宋体" pitchFamily="2" charset="-122"/>
                    <a:cs typeface="+mn-cs"/>
                  </a:rPr>
                  <a:t>0</a:t>
                </a:r>
                <a:r>
                  <a:rPr lang="zh-CN" altLang="en-US" sz="1200" b="0" i="0" kern="1200" dirty="0">
                    <a:solidFill>
                      <a:schemeClr val="tx1"/>
                    </a:solidFill>
                    <a:effectLst/>
                    <a:latin typeface="Arial" charset="0"/>
                    <a:ea typeface="宋体" pitchFamily="2" charset="-122"/>
                    <a:cs typeface="+mn-cs"/>
                  </a:rPr>
                  <a:t>代表没有肿瘤</a:t>
                </a:r>
                <a:endParaRPr lang="zh-CN" altLang="en-US" dirty="0"/>
              </a:p>
            </p:txBody>
          </p:sp>
        </mc:Choice>
        <mc:Fallback xmlns="">
          <p:sp>
            <p:nvSpPr>
              <p:cNvPr id="3" name="备注占位符 2"/>
              <p:cNvSpPr>
                <a:spLocks noGrp="1"/>
              </p:cNvSpPr>
              <p:nvPr>
                <p:ph type="body" idx="1"/>
              </p:nvPr>
            </p:nvSpPr>
            <p:spPr/>
            <p:txBody>
              <a:bodyPr/>
              <a:lstStyle/>
              <a:p>
                <a:r>
                  <a:rPr lang="zh-CN" altLang="en-US" dirty="0" smtClean="0"/>
                  <a:t>可以认为，</a:t>
                </a:r>
                <a:r>
                  <a:rPr lang="en-US" altLang="zh-CN" b="0" i="0" smtClean="0">
                    <a:latin typeface="Cambria Math" panose="02040503050406030204" pitchFamily="18" charset="0"/>
                  </a:rPr>
                  <a:t>𝑓(𝑥,𝑦)</a:t>
                </a:r>
                <a:r>
                  <a:rPr lang="zh-CN" altLang="en-US" b="0" i="0" smtClean="0">
                    <a:latin typeface="Cambria Math" panose="02040503050406030204" pitchFamily="18" charset="0"/>
                  </a:rPr>
                  <a:t>是</a:t>
                </a:r>
                <a:r>
                  <a:rPr lang="zh-CN" altLang="en-US" dirty="0" smtClean="0"/>
                  <a:t>对样本是否符合某个事实的判定函数</a:t>
                </a:r>
                <a:endParaRPr lang="en-US" altLang="zh-CN" dirty="0" smtClean="0"/>
              </a:p>
              <a:p>
                <a:r>
                  <a:rPr lang="zh-CN" altLang="en-US" sz="1200" b="0" i="0" kern="1200" dirty="0" smtClean="0">
                    <a:solidFill>
                      <a:schemeClr val="tx1"/>
                    </a:solidFill>
                    <a:effectLst/>
                    <a:latin typeface="Arial" charset="0"/>
                    <a:ea typeface="宋体" pitchFamily="2" charset="-122"/>
                    <a:cs typeface="+mn-cs"/>
                  </a:rPr>
                  <a:t>也许你还是会对这个特征函数迷惑，但是只要相信，这一切都是为了让我们能更加形式化地定义：什么样的</a:t>
                </a:r>
                <a:r>
                  <a:rPr lang="en-US" altLang="zh-CN" sz="1200" b="0" i="0" kern="1200" dirty="0" smtClean="0">
                    <a:solidFill>
                      <a:schemeClr val="tx1"/>
                    </a:solidFill>
                    <a:effectLst/>
                    <a:latin typeface="Arial" charset="0"/>
                    <a:ea typeface="宋体" pitchFamily="2" charset="-122"/>
                    <a:cs typeface="+mn-cs"/>
                  </a:rPr>
                  <a:t>P(</a:t>
                </a:r>
                <a:r>
                  <a:rPr lang="en-US" altLang="zh-CN" sz="1200" b="0" i="0" kern="1200" dirty="0" err="1" smtClean="0">
                    <a:solidFill>
                      <a:schemeClr val="tx1"/>
                    </a:solidFill>
                    <a:effectLst/>
                    <a:latin typeface="Arial" charset="0"/>
                    <a:ea typeface="宋体" pitchFamily="2" charset="-122"/>
                    <a:cs typeface="+mn-cs"/>
                  </a:rPr>
                  <a:t>y|x</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是满足现有情况的。</a:t>
                </a:r>
                <a:endParaRPr lang="en-US" altLang="zh-CN" sz="1200" b="0" i="0" kern="1200" dirty="0" smtClean="0">
                  <a:solidFill>
                    <a:schemeClr val="tx1"/>
                  </a:solidFill>
                  <a:effectLst/>
                  <a:latin typeface="Arial" charset="0"/>
                  <a:ea typeface="宋体" pitchFamily="2" charset="-122"/>
                  <a:cs typeface="+mn-cs"/>
                </a:endParaRPr>
              </a:p>
              <a:p>
                <a:r>
                  <a:rPr lang="zh-CN" altLang="en-US" sz="1200" b="0" i="0" kern="1200" dirty="0" smtClean="0">
                    <a:solidFill>
                      <a:schemeClr val="tx1"/>
                    </a:solidFill>
                    <a:effectLst/>
                    <a:latin typeface="Arial" charset="0"/>
                    <a:ea typeface="宋体" pitchFamily="2" charset="-122"/>
                    <a:cs typeface="+mn-cs"/>
                  </a:rPr>
                  <a:t>比如说为</a:t>
                </a:r>
                <a:r>
                  <a:rPr lang="en-US" altLang="zh-CN" sz="1200" b="0" i="0" kern="1200" dirty="0" smtClean="0">
                    <a:solidFill>
                      <a:schemeClr val="tx1"/>
                    </a:solidFill>
                    <a:effectLst/>
                    <a:latin typeface="Arial" charset="0"/>
                    <a:ea typeface="宋体" pitchFamily="2" charset="-122"/>
                    <a:cs typeface="+mn-cs"/>
                  </a:rPr>
                  <a:t>y=1</a:t>
                </a:r>
                <a:r>
                  <a:rPr lang="zh-CN" altLang="en-US" sz="1200" b="0" i="0" kern="1200" dirty="0" smtClean="0">
                    <a:solidFill>
                      <a:schemeClr val="tx1"/>
                    </a:solidFill>
                    <a:effectLst/>
                    <a:latin typeface="Arial" charset="0"/>
                    <a:ea typeface="宋体" pitchFamily="2" charset="-122"/>
                    <a:cs typeface="+mn-cs"/>
                  </a:rPr>
                  <a:t>代表有肿瘤，为</a:t>
                </a:r>
                <a:r>
                  <a:rPr lang="en-US" altLang="zh-CN" sz="1200" b="0" i="0" kern="1200" dirty="0" smtClean="0">
                    <a:solidFill>
                      <a:schemeClr val="tx1"/>
                    </a:solidFill>
                    <a:effectLst/>
                    <a:latin typeface="Arial" charset="0"/>
                    <a:ea typeface="宋体" pitchFamily="2" charset="-122"/>
                    <a:cs typeface="+mn-cs"/>
                  </a:rPr>
                  <a:t>0</a:t>
                </a:r>
                <a:r>
                  <a:rPr lang="zh-CN" altLang="en-US" sz="1200" b="0" i="0" kern="1200" dirty="0" smtClean="0">
                    <a:solidFill>
                      <a:schemeClr val="tx1"/>
                    </a:solidFill>
                    <a:effectLst/>
                    <a:latin typeface="Arial" charset="0"/>
                    <a:ea typeface="宋体" pitchFamily="2" charset="-122"/>
                    <a:cs typeface="+mn-cs"/>
                  </a:rPr>
                  <a:t>代表没有肿瘤</a:t>
                </a:r>
                <a:endParaRPr lang="zh-CN" altLang="en-US" dirty="0"/>
              </a:p>
            </p:txBody>
          </p:sp>
        </mc:Fallback>
      </mc:AlternateContent>
      <p:sp>
        <p:nvSpPr>
          <p:cNvPr id="4" name="灯片编号占位符 3"/>
          <p:cNvSpPr>
            <a:spLocks noGrp="1"/>
          </p:cNvSpPr>
          <p:nvPr>
            <p:ph type="sldNum" sz="quarter" idx="10"/>
          </p:nvPr>
        </p:nvSpPr>
        <p:spPr/>
        <p:txBody>
          <a:bodyPr/>
          <a:lstStyle/>
          <a:p>
            <a:fld id="{2B621246-A01E-4AFD-9A0F-3701D05640A8}" type="slidenum">
              <a:rPr lang="en-US" altLang="zh-CN" smtClean="0"/>
              <a:pPr/>
              <a:t>14</a:t>
            </a:fld>
            <a:endParaRPr lang="en-US" altLang="zh-CN"/>
          </a:p>
        </p:txBody>
      </p:sp>
    </p:spTree>
    <p:extLst>
      <p:ext uri="{BB962C8B-B14F-4D97-AF65-F5344CB8AC3E}">
        <p14:creationId xmlns:p14="http://schemas.microsoft.com/office/powerpoint/2010/main" val="3091789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）第一个式子代表的含义：满足</a:t>
            </a:r>
            <a:r>
              <a:rPr lang="en-US" altLang="zh-CN" dirty="0"/>
              <a:t>x=,y=,</a:t>
            </a:r>
            <a:r>
              <a:rPr lang="zh-CN" altLang="en-US" dirty="0"/>
              <a:t>的这一事实的样本占总体样本的比率。比如说是</a:t>
            </a:r>
            <a:r>
              <a:rPr lang="en-US" altLang="zh-CN" dirty="0"/>
              <a:t>1/3</a:t>
            </a:r>
            <a:r>
              <a:rPr lang="zh-CN" altLang="en-US" dirty="0"/>
              <a:t>，表示</a:t>
            </a:r>
            <a:r>
              <a:rPr lang="zh-CN" altLang="en-US" sz="1200" b="0" i="0" kern="1200" dirty="0">
                <a:solidFill>
                  <a:schemeClr val="tx1"/>
                </a:solidFill>
                <a:effectLst/>
                <a:latin typeface="Arial" charset="0"/>
                <a:ea typeface="宋体" pitchFamily="2" charset="-122"/>
                <a:cs typeface="+mn-cs"/>
              </a:rPr>
              <a:t>从我们的经验分布看，一个样本有</a:t>
            </a:r>
            <a:r>
              <a:rPr lang="en-US" altLang="zh-CN" sz="1200" b="0" i="0" kern="1200" dirty="0">
                <a:solidFill>
                  <a:schemeClr val="tx1"/>
                </a:solidFill>
                <a:effectLst/>
                <a:latin typeface="Arial" charset="0"/>
                <a:ea typeface="宋体" pitchFamily="2" charset="-122"/>
                <a:cs typeface="+mn-cs"/>
              </a:rPr>
              <a:t>1/3</a:t>
            </a:r>
            <a:r>
              <a:rPr lang="zh-CN" altLang="en-US" sz="1200" b="0" i="0" kern="1200" dirty="0">
                <a:solidFill>
                  <a:schemeClr val="tx1"/>
                </a:solidFill>
                <a:effectLst/>
                <a:latin typeface="Arial" charset="0"/>
                <a:ea typeface="宋体" pitchFamily="2" charset="-122"/>
                <a:cs typeface="+mn-cs"/>
              </a:rPr>
              <a:t>的概率是符合这个事实的。</a:t>
            </a:r>
            <a:endParaRPr lang="en-US" altLang="zh-CN" sz="1200" b="0" i="0" kern="1200" dirty="0">
              <a:solidFill>
                <a:schemeClr val="tx1"/>
              </a:solidFill>
              <a:effectLst/>
              <a:latin typeface="Arial" charset="0"/>
              <a:ea typeface="宋体" pitchFamily="2" charset="-122"/>
              <a:cs typeface="+mn-cs"/>
            </a:endParaRPr>
          </a:p>
          <a:p>
            <a:r>
              <a:rPr lang="zh-CN" altLang="en-US" sz="1200" b="0" i="0" kern="1200" dirty="0">
                <a:solidFill>
                  <a:schemeClr val="tx1"/>
                </a:solidFill>
                <a:effectLst/>
                <a:latin typeface="Arial" charset="0"/>
                <a:ea typeface="宋体" pitchFamily="2" charset="-122"/>
                <a:cs typeface="+mn-cs"/>
              </a:rPr>
              <a:t>前面讲到的极大似然估计</a:t>
            </a:r>
            <a:r>
              <a:rPr lang="zh-CN" altLang="en-US" sz="1200" b="0" i="0" kern="1200">
                <a:solidFill>
                  <a:schemeClr val="tx1"/>
                </a:solidFill>
                <a:effectLst/>
                <a:latin typeface="Arial" charset="0"/>
                <a:ea typeface="宋体" pitchFamily="2" charset="-122"/>
                <a:cs typeface="+mn-cs"/>
              </a:rPr>
              <a:t>就是说</a:t>
            </a:r>
            <a:r>
              <a:rPr lang="zh-CN" altLang="en-US" sz="1200" b="0" i="0" kern="1200" baseline="0">
                <a:solidFill>
                  <a:schemeClr val="tx1"/>
                </a:solidFill>
                <a:effectLst/>
                <a:latin typeface="Arial" charset="0"/>
                <a:ea typeface="宋体" pitchFamily="2" charset="-122"/>
                <a:cs typeface="+mn-cs"/>
              </a:rPr>
              <a:t> 已知样本结果，找到最符合的参数值，那我们这里就让两个期望相同来作为一个约束条件</a:t>
            </a:r>
            <a:endParaRPr lang="en-US" altLang="zh-CN" sz="1200" b="0" i="0" kern="1200" dirty="0">
              <a:solidFill>
                <a:schemeClr val="tx1"/>
              </a:solidFill>
              <a:effectLst/>
              <a:latin typeface="Arial" charset="0"/>
              <a:ea typeface="宋体" pitchFamily="2" charset="-122"/>
              <a:cs typeface="+mn-cs"/>
            </a:endParaRPr>
          </a:p>
          <a:p>
            <a:r>
              <a:rPr lang="zh-CN" altLang="en-US" sz="1200" b="0" i="0" kern="1200" dirty="0">
                <a:solidFill>
                  <a:schemeClr val="tx1"/>
                </a:solidFill>
                <a:effectLst/>
                <a:latin typeface="Arial" charset="0"/>
                <a:ea typeface="宋体" pitchFamily="2" charset="-122"/>
                <a:cs typeface="+mn-cs"/>
              </a:rPr>
              <a:t>（</a:t>
            </a:r>
            <a:r>
              <a:rPr lang="en-US" altLang="zh-CN" sz="1200" b="0" i="0" kern="1200" dirty="0">
                <a:solidFill>
                  <a:schemeClr val="tx1"/>
                </a:solidFill>
                <a:effectLst/>
                <a:latin typeface="Arial" charset="0"/>
                <a:ea typeface="宋体" pitchFamily="2" charset="-122"/>
                <a:cs typeface="+mn-cs"/>
              </a:rPr>
              <a:t>2</a:t>
            </a:r>
            <a:r>
              <a:rPr lang="zh-CN" altLang="en-US" sz="1200" b="0" i="0" kern="1200" dirty="0">
                <a:solidFill>
                  <a:schemeClr val="tx1"/>
                </a:solidFill>
                <a:effectLst/>
                <a:latin typeface="Arial" charset="0"/>
                <a:ea typeface="宋体" pitchFamily="2" charset="-122"/>
                <a:cs typeface="+mn-cs"/>
              </a:rPr>
              <a:t>）观察</a:t>
            </a:r>
            <a:r>
              <a:rPr lang="en-US" altLang="zh-CN" sz="1200" b="0" i="0" kern="1200" dirty="0">
                <a:solidFill>
                  <a:schemeClr val="tx1"/>
                </a:solidFill>
                <a:effectLst/>
                <a:latin typeface="Arial" charset="0"/>
                <a:ea typeface="宋体" pitchFamily="2" charset="-122"/>
                <a:cs typeface="+mn-cs"/>
              </a:rPr>
              <a:t>N</a:t>
            </a:r>
            <a:r>
              <a:rPr lang="zh-CN" altLang="en-US" sz="1200" b="0" i="0" kern="1200" dirty="0">
                <a:solidFill>
                  <a:schemeClr val="tx1"/>
                </a:solidFill>
                <a:effectLst/>
                <a:latin typeface="Arial" charset="0"/>
                <a:ea typeface="宋体" pitchFamily="2" charset="-122"/>
                <a:cs typeface="+mn-cs"/>
              </a:rPr>
              <a:t>个样本，我们还可以得出其他事实，每一个事实都可以按照上述步骤，为</a:t>
            </a:r>
            <a:r>
              <a:rPr lang="en-US" altLang="zh-CN" sz="1200" b="0" i="0" kern="1200" dirty="0">
                <a:solidFill>
                  <a:schemeClr val="tx1"/>
                </a:solidFill>
                <a:effectLst/>
                <a:latin typeface="Arial" charset="0"/>
                <a:ea typeface="宋体" pitchFamily="2" charset="-122"/>
                <a:cs typeface="+mn-cs"/>
              </a:rPr>
              <a:t>P(</a:t>
            </a:r>
            <a:r>
              <a:rPr lang="en-US" altLang="zh-CN" sz="1200" b="0" i="0" kern="1200" dirty="0" err="1">
                <a:solidFill>
                  <a:schemeClr val="tx1"/>
                </a:solidFill>
                <a:effectLst/>
                <a:latin typeface="Arial" charset="0"/>
                <a:ea typeface="宋体" pitchFamily="2" charset="-122"/>
                <a:cs typeface="+mn-cs"/>
              </a:rPr>
              <a:t>y|x</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施加一个“紧箍咒”。这个事实总结的越准确，我们就越能窥见要求的</a:t>
            </a:r>
            <a:r>
              <a:rPr lang="en-US" altLang="zh-CN" sz="1200" b="0" i="0" kern="1200" dirty="0">
                <a:solidFill>
                  <a:schemeClr val="tx1"/>
                </a:solidFill>
                <a:effectLst/>
                <a:latin typeface="Arial" charset="0"/>
                <a:ea typeface="宋体" pitchFamily="2" charset="-122"/>
                <a:cs typeface="+mn-cs"/>
              </a:rPr>
              <a:t>P(</a:t>
            </a:r>
            <a:r>
              <a:rPr lang="en-US" altLang="zh-CN" sz="1200" b="0" i="0" kern="1200" dirty="0" err="1">
                <a:solidFill>
                  <a:schemeClr val="tx1"/>
                </a:solidFill>
                <a:effectLst/>
                <a:latin typeface="Arial" charset="0"/>
                <a:ea typeface="宋体" pitchFamily="2" charset="-122"/>
                <a:cs typeface="+mn-cs"/>
              </a:rPr>
              <a:t>y|x</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的模样。</a:t>
            </a:r>
            <a:endParaRPr lang="en-US" altLang="zh-CN" dirty="0"/>
          </a:p>
        </p:txBody>
      </p:sp>
      <p:sp>
        <p:nvSpPr>
          <p:cNvPr id="4" name="灯片编号占位符 3"/>
          <p:cNvSpPr>
            <a:spLocks noGrp="1"/>
          </p:cNvSpPr>
          <p:nvPr>
            <p:ph type="sldNum" sz="quarter" idx="10"/>
          </p:nvPr>
        </p:nvSpPr>
        <p:spPr/>
        <p:txBody>
          <a:bodyPr/>
          <a:lstStyle/>
          <a:p>
            <a:fld id="{2B621246-A01E-4AFD-9A0F-3701D05640A8}" type="slidenum">
              <a:rPr lang="en-US" altLang="zh-CN" smtClean="0"/>
              <a:pPr/>
              <a:t>15</a:t>
            </a:fld>
            <a:endParaRPr lang="en-US" altLang="zh-CN"/>
          </a:p>
        </p:txBody>
      </p:sp>
    </p:spTree>
    <p:extLst>
      <p:ext uri="{BB962C8B-B14F-4D97-AF65-F5344CB8AC3E}">
        <p14:creationId xmlns:p14="http://schemas.microsoft.com/office/powerpoint/2010/main" val="2539748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b="1" i="0" kern="1200" dirty="0">
                <a:solidFill>
                  <a:schemeClr val="tx1"/>
                </a:solidFill>
                <a:effectLst/>
                <a:latin typeface="Arial" charset="0"/>
                <a:ea typeface="宋体" pitchFamily="2" charset="-122"/>
                <a:cs typeface="+mn-cs"/>
              </a:rPr>
              <a:t>使得</a:t>
            </a:r>
            <a:r>
              <a:rPr lang="en-US" altLang="zh-CN" sz="1200" b="1" i="0" kern="1200" dirty="0">
                <a:solidFill>
                  <a:schemeClr val="tx1"/>
                </a:solidFill>
                <a:effectLst/>
                <a:latin typeface="Arial" charset="0"/>
                <a:ea typeface="宋体" pitchFamily="2" charset="-122"/>
                <a:cs typeface="+mn-cs"/>
              </a:rPr>
              <a:t>P(</a:t>
            </a:r>
            <a:r>
              <a:rPr lang="en-US" altLang="zh-CN" sz="1200" b="1" i="0" kern="1200" dirty="0" err="1">
                <a:solidFill>
                  <a:schemeClr val="tx1"/>
                </a:solidFill>
                <a:effectLst/>
                <a:latin typeface="Arial" charset="0"/>
                <a:ea typeface="宋体" pitchFamily="2" charset="-122"/>
                <a:cs typeface="+mn-cs"/>
              </a:rPr>
              <a:t>y|x</a:t>
            </a:r>
            <a:r>
              <a:rPr lang="en-US" altLang="zh-CN" sz="1200" b="1" i="0" kern="1200" dirty="0">
                <a:solidFill>
                  <a:schemeClr val="tx1"/>
                </a:solidFill>
                <a:effectLst/>
                <a:latin typeface="Arial" charset="0"/>
                <a:ea typeface="宋体" pitchFamily="2" charset="-122"/>
                <a:cs typeface="+mn-cs"/>
              </a:rPr>
              <a:t>)</a:t>
            </a:r>
            <a:r>
              <a:rPr lang="zh-CN" altLang="en-US" sz="1200" b="1" i="0" kern="1200" dirty="0">
                <a:solidFill>
                  <a:schemeClr val="tx1"/>
                </a:solidFill>
                <a:effectLst/>
                <a:latin typeface="Arial" charset="0"/>
                <a:ea typeface="宋体" pitchFamily="2" charset="-122"/>
                <a:cs typeface="+mn-cs"/>
              </a:rPr>
              <a:t>的熵最大化</a:t>
            </a:r>
          </a:p>
          <a:p>
            <a:r>
              <a:rPr lang="zh-CN" altLang="en-US" dirty="0"/>
              <a:t>这里运用最大熵思想时，我们要将</a:t>
            </a:r>
            <a:r>
              <a:rPr lang="en-US" altLang="zh-CN" dirty="0"/>
              <a:t>P(</a:t>
            </a:r>
            <a:r>
              <a:rPr lang="en-US" altLang="zh-CN" dirty="0" err="1"/>
              <a:t>y|x</a:t>
            </a:r>
            <a:r>
              <a:rPr lang="en-US" altLang="zh-CN" dirty="0"/>
              <a:t>)</a:t>
            </a:r>
            <a:r>
              <a:rPr lang="zh-CN" altLang="en-US" dirty="0"/>
              <a:t>看做是无数个概率分布的集合，即</a:t>
            </a:r>
            <a:r>
              <a:rPr lang="zh-CN" altLang="en-US" b="1" dirty="0"/>
              <a:t>每一个</a:t>
            </a:r>
            <a:r>
              <a:rPr lang="en-US" altLang="zh-CN" b="1" dirty="0"/>
              <a:t>x</a:t>
            </a:r>
            <a:r>
              <a:rPr lang="zh-CN" altLang="en-US" b="1" dirty="0"/>
              <a:t>，都对应一个特定的概率分布</a:t>
            </a:r>
            <a:r>
              <a:rPr lang="en-US" altLang="zh-CN" b="1" dirty="0"/>
              <a:t>P(</a:t>
            </a:r>
            <a:r>
              <a:rPr lang="en-US" altLang="zh-CN" b="1" dirty="0" err="1"/>
              <a:t>y|x</a:t>
            </a:r>
            <a:r>
              <a:rPr lang="en-US" altLang="zh-CN" b="1" dirty="0"/>
              <a:t>)</a:t>
            </a:r>
            <a:r>
              <a:rPr lang="zh-CN" altLang="en-US" b="1" dirty="0"/>
              <a:t>，每一个概率分布都会有一个熵，此时，所谓的最大熵，就是最大化这些所有的概率分布的熵的和，由于每个</a:t>
            </a:r>
            <a:r>
              <a:rPr lang="en-US" altLang="zh-CN" b="1" dirty="0"/>
              <a:t>x</a:t>
            </a:r>
            <a:r>
              <a:rPr lang="zh-CN" altLang="en-US" b="1" dirty="0"/>
              <a:t>都有一个经验概率</a:t>
            </a:r>
            <a:r>
              <a:rPr lang="en-US" altLang="zh-CN" b="1" dirty="0"/>
              <a:t>P~(x)</a:t>
            </a:r>
            <a:r>
              <a:rPr lang="zh-CN" altLang="en-US" b="1" dirty="0"/>
              <a:t>，我们还需要对所有这些熵进行加权求和，以此表示哪一个概率分布的熵的最大化更加重要</a:t>
            </a:r>
            <a:r>
              <a:rPr lang="zh-CN" altLang="en-US" dirty="0"/>
              <a:t>。如下所示：</a:t>
            </a:r>
          </a:p>
          <a:p>
            <a:endParaRPr lang="zh-CN" altLang="en-US" dirty="0"/>
          </a:p>
        </p:txBody>
      </p:sp>
      <p:sp>
        <p:nvSpPr>
          <p:cNvPr id="4" name="灯片编号占位符 3"/>
          <p:cNvSpPr>
            <a:spLocks noGrp="1"/>
          </p:cNvSpPr>
          <p:nvPr>
            <p:ph type="sldNum" sz="quarter" idx="10"/>
          </p:nvPr>
        </p:nvSpPr>
        <p:spPr/>
        <p:txBody>
          <a:bodyPr/>
          <a:lstStyle/>
          <a:p>
            <a:fld id="{2B621246-A01E-4AFD-9A0F-3701D05640A8}" type="slidenum">
              <a:rPr lang="en-US" altLang="zh-CN" smtClean="0"/>
              <a:pPr/>
              <a:t>16</a:t>
            </a:fld>
            <a:endParaRPr lang="en-US" altLang="zh-CN"/>
          </a:p>
        </p:txBody>
      </p:sp>
    </p:spTree>
    <p:extLst>
      <p:ext uri="{BB962C8B-B14F-4D97-AF65-F5344CB8AC3E}">
        <p14:creationId xmlns:p14="http://schemas.microsoft.com/office/powerpoint/2010/main" val="3277126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charset="0"/>
                <a:ea typeface="宋体" pitchFamily="2" charset="-122"/>
                <a:cs typeface="+mn-cs"/>
              </a:rPr>
              <a:t>凸函数就是一个定义在某个向量空间的凸子集</a:t>
            </a:r>
            <a:r>
              <a:rPr lang="en-US" altLang="zh-CN" sz="1200" b="0" i="0" kern="1200" dirty="0">
                <a:solidFill>
                  <a:schemeClr val="tx1"/>
                </a:solidFill>
                <a:effectLst/>
                <a:latin typeface="Arial" charset="0"/>
                <a:ea typeface="宋体" pitchFamily="2" charset="-122"/>
                <a:cs typeface="+mn-cs"/>
              </a:rPr>
              <a:t>C</a:t>
            </a:r>
            <a:r>
              <a:rPr lang="zh-CN" altLang="en-US" sz="1200" b="0" i="0" kern="1200" dirty="0">
                <a:solidFill>
                  <a:schemeClr val="tx1"/>
                </a:solidFill>
                <a:effectLst/>
                <a:latin typeface="Arial" charset="0"/>
                <a:ea typeface="宋体" pitchFamily="2" charset="-122"/>
                <a:cs typeface="+mn-cs"/>
              </a:rPr>
              <a:t>（区间）上的实值函数。</a:t>
            </a:r>
            <a:endParaRPr lang="en-US" altLang="zh-CN" sz="1200" b="0" i="0" kern="1200" dirty="0">
              <a:solidFill>
                <a:schemeClr val="tx1"/>
              </a:solidFill>
              <a:effectLst/>
              <a:latin typeface="Arial" charset="0"/>
              <a:ea typeface="宋体" pitchFamily="2" charset="-122"/>
              <a:cs typeface="+mn-cs"/>
            </a:endParaRPr>
          </a:p>
          <a:p>
            <a:r>
              <a:rPr lang="zh-CN" altLang="en-US" sz="1200" b="0" i="0" kern="1200" dirty="0">
                <a:solidFill>
                  <a:schemeClr val="tx1"/>
                </a:solidFill>
                <a:effectLst/>
                <a:latin typeface="Arial" charset="0"/>
                <a:ea typeface="宋体" pitchFamily="2" charset="-122"/>
                <a:cs typeface="+mn-cs"/>
              </a:rPr>
              <a:t>光滑函数</a:t>
            </a:r>
            <a:r>
              <a:rPr lang="en-US" altLang="zh-CN" sz="1200" b="0" i="0" kern="1200" dirty="0">
                <a:solidFill>
                  <a:schemeClr val="tx1"/>
                </a:solidFill>
                <a:effectLst/>
                <a:latin typeface="Arial" charset="0"/>
                <a:ea typeface="宋体" pitchFamily="2" charset="-122"/>
                <a:cs typeface="+mn-cs"/>
              </a:rPr>
              <a:t>(smooth function)</a:t>
            </a:r>
            <a:r>
              <a:rPr lang="zh-CN" altLang="en-US" sz="1200" b="0" i="0" kern="1200" dirty="0">
                <a:solidFill>
                  <a:schemeClr val="tx1"/>
                </a:solidFill>
                <a:effectLst/>
                <a:latin typeface="Arial" charset="0"/>
                <a:ea typeface="宋体" pitchFamily="2" charset="-122"/>
                <a:cs typeface="+mn-cs"/>
              </a:rPr>
              <a:t>是指在其定义域内无穷阶数连续可导的函数。</a:t>
            </a:r>
            <a:endParaRPr lang="en-US" altLang="zh-CN" sz="1200" b="0" i="0" kern="1200" dirty="0">
              <a:solidFill>
                <a:schemeClr val="tx1"/>
              </a:solidFill>
              <a:effectLst/>
              <a:latin typeface="Arial" charset="0"/>
              <a:ea typeface="宋体" pitchFamily="2" charset="-122"/>
              <a:cs typeface="+mn-cs"/>
            </a:endParaRPr>
          </a:p>
          <a:p>
            <a:r>
              <a:rPr lang="zh-CN" altLang="en-US" dirty="0"/>
              <a:t>梯度下降法是一种迭代算法</a:t>
            </a:r>
            <a:r>
              <a:rPr lang="en-US" altLang="zh-CN" dirty="0"/>
              <a:t>.</a:t>
            </a:r>
            <a:r>
              <a:rPr lang="zh-CN" altLang="en-US" dirty="0"/>
              <a:t>选取适当的初值</a:t>
            </a:r>
            <a:r>
              <a:rPr lang="en-US" altLang="zh-CN" dirty="0"/>
              <a:t>x(0)</a:t>
            </a:r>
            <a:r>
              <a:rPr lang="zh-CN" altLang="en-US" dirty="0"/>
              <a:t>，不断迭代，更新</a:t>
            </a:r>
            <a:r>
              <a:rPr lang="en-US" altLang="zh-CN" dirty="0"/>
              <a:t>x</a:t>
            </a:r>
            <a:r>
              <a:rPr lang="zh-CN" altLang="en-US" dirty="0"/>
              <a:t>的值，进行目标函数的极小化，直到收敛。由于负梯度方向是使函数值下降最快的方向，在迭代的每一步，以负梯度方向更新</a:t>
            </a:r>
            <a:r>
              <a:rPr lang="en-US" altLang="zh-CN" dirty="0"/>
              <a:t>x</a:t>
            </a:r>
            <a:r>
              <a:rPr lang="zh-CN" altLang="en-US" dirty="0"/>
              <a:t>的值，从而达到减少函数值的目的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2B621246-A01E-4AFD-9A0F-3701D05640A8}" type="slidenum">
              <a:rPr lang="en-US" altLang="zh-CN" smtClean="0"/>
              <a:pPr/>
              <a:t>24</a:t>
            </a:fld>
            <a:endParaRPr lang="en-US" altLang="zh-CN"/>
          </a:p>
        </p:txBody>
      </p:sp>
    </p:spTree>
    <p:extLst>
      <p:ext uri="{BB962C8B-B14F-4D97-AF65-F5344CB8AC3E}">
        <p14:creationId xmlns:p14="http://schemas.microsoft.com/office/powerpoint/2010/main" val="4223182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zh-CN" altLang="en-US" dirty="0">
                <a:latin typeface="宋体" panose="02010600030101010101" pitchFamily="2" charset="-122"/>
                <a:ea typeface="宋体" panose="02010600030101010101" pitchFamily="2" charset="-122"/>
              </a:rPr>
              <a:t>最大熵模型的学习问题转换为了求解对数似然函数极大化的问题</a:t>
            </a:r>
            <a:endParaRPr lang="en-US" altLang="zh-CN" dirty="0">
              <a:latin typeface="宋体" panose="02010600030101010101" pitchFamily="2" charset="-122"/>
              <a:ea typeface="宋体" panose="02010600030101010101" pitchFamily="2"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B621246-A01E-4AFD-9A0F-3701D05640A8}" type="slidenum">
              <a:rPr lang="en-US" altLang="zh-CN" smtClean="0"/>
              <a:pPr/>
              <a:t>25</a:t>
            </a:fld>
            <a:endParaRPr lang="en-US" altLang="zh-CN"/>
          </a:p>
        </p:txBody>
      </p:sp>
    </p:spTree>
    <p:extLst>
      <p:ext uri="{BB962C8B-B14F-4D97-AF65-F5344CB8AC3E}">
        <p14:creationId xmlns:p14="http://schemas.microsoft.com/office/powerpoint/2010/main" val="17142568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398" y="6471194"/>
            <a:ext cx="9144793" cy="405945"/>
          </a:xfrm>
          <a:prstGeom prst="rect">
            <a:avLst/>
          </a:prstGeom>
        </p:spPr>
      </p:pic>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962026"/>
            <a:ext cx="9144001" cy="3187055"/>
          </a:xfrm>
          <a:prstGeom prst="rect">
            <a:avLst/>
          </a:prstGeom>
        </p:spPr>
      </p:pic>
      <p:pic>
        <p:nvPicPr>
          <p:cNvPr id="8194" name="Picture 2" descr="index_01"/>
          <p:cNvPicPr>
            <a:picLocks noChangeAspect="1" noChangeArrowheads="1"/>
          </p:cNvPicPr>
          <p:nvPr/>
        </p:nvPicPr>
        <p:blipFill>
          <a:blip r:embed="rId4" cstate="print"/>
          <a:srcRect l="9329" t="17384"/>
          <a:stretch>
            <a:fillRect/>
          </a:stretch>
        </p:blipFill>
        <p:spPr bwMode="auto">
          <a:xfrm>
            <a:off x="250826" y="188913"/>
            <a:ext cx="3673475" cy="773112"/>
          </a:xfrm>
          <a:prstGeom prst="rect">
            <a:avLst/>
          </a:prstGeom>
          <a:noFill/>
        </p:spPr>
      </p:pic>
      <p:sp>
        <p:nvSpPr>
          <p:cNvPr id="8196" name="Rectangle 4"/>
          <p:cNvSpPr>
            <a:spLocks noGrp="1" noChangeArrowheads="1"/>
          </p:cNvSpPr>
          <p:nvPr>
            <p:ph type="subTitle" sz="quarter" idx="1" hasCustomPrompt="1"/>
          </p:nvPr>
        </p:nvSpPr>
        <p:spPr>
          <a:xfrm>
            <a:off x="1475656" y="1721928"/>
            <a:ext cx="5565906" cy="1069975"/>
          </a:xfrm>
        </p:spPr>
        <p:txBody>
          <a:bodyPr lIns="180000" tIns="108000" rIns="144000"/>
          <a:lstStyle>
            <a:lvl1pPr marL="0" indent="0" algn="ctr">
              <a:lnSpc>
                <a:spcPct val="100000"/>
              </a:lnSpc>
              <a:spcBef>
                <a:spcPct val="0"/>
              </a:spcBef>
              <a:buClrTx/>
              <a:buFontTx/>
              <a:buNone/>
              <a:defRPr sz="3200" b="1">
                <a:solidFill>
                  <a:schemeClr val="bg1"/>
                </a:solidFill>
              </a:defRPr>
            </a:lvl1pPr>
          </a:lstStyle>
          <a:p>
            <a:r>
              <a:rPr lang="zh-CN" altLang="en-US" dirty="0"/>
              <a:t>单击此处请编辑本汇报所使用的标题</a:t>
            </a:r>
            <a:endParaRPr lang="fr-FR" dirty="0"/>
          </a:p>
        </p:txBody>
      </p:sp>
      <p:sp>
        <p:nvSpPr>
          <p:cNvPr id="8199" name="Rectangle 7"/>
          <p:cNvSpPr>
            <a:spLocks noGrp="1" noChangeArrowheads="1"/>
          </p:cNvSpPr>
          <p:nvPr>
            <p:ph type="ftr" sz="quarter" idx="3"/>
          </p:nvPr>
        </p:nvSpPr>
        <p:spPr>
          <a:xfrm>
            <a:off x="1692276" y="6527322"/>
            <a:ext cx="4464050" cy="293687"/>
          </a:xfrm>
        </p:spPr>
        <p:txBody>
          <a:bodyPr/>
          <a:lstStyle>
            <a:lvl1pPr algn="ctr">
              <a:defRPr>
                <a:solidFill>
                  <a:schemeClr val="bg1"/>
                </a:solidFill>
              </a:defRPr>
            </a:lvl1pPr>
          </a:lstStyle>
          <a:p>
            <a:r>
              <a:rPr lang="en-GB" altLang="en-US" dirty="0"/>
              <a:t>© </a:t>
            </a:r>
            <a:r>
              <a:rPr lang="en-GB" altLang="zh-CN" dirty="0"/>
              <a:t>2017</a:t>
            </a:r>
            <a:r>
              <a:rPr lang="en-GB" altLang="en-US" dirty="0"/>
              <a:t> </a:t>
            </a:r>
            <a:r>
              <a:rPr lang="en-GB" altLang="zh-CN" dirty="0"/>
              <a:t>BUPT DSSC</a:t>
            </a:r>
            <a:endParaRPr lang="en-US" altLang="zh-CN" dirty="0"/>
          </a:p>
        </p:txBody>
      </p:sp>
      <p:sp>
        <p:nvSpPr>
          <p:cNvPr id="14" name="Rectangle 5"/>
          <p:cNvSpPr>
            <a:spLocks noGrp="1" noChangeArrowheads="1"/>
          </p:cNvSpPr>
          <p:nvPr>
            <p:ph type="ctrTitle" sz="quarter" hasCustomPrompt="1"/>
          </p:nvPr>
        </p:nvSpPr>
        <p:spPr>
          <a:xfrm>
            <a:off x="1134268" y="4412118"/>
            <a:ext cx="6875462" cy="1342584"/>
          </a:xfrm>
        </p:spPr>
        <p:txBody>
          <a:bodyPr lIns="360000" tIns="360000" rIns="360000" bIns="360000">
            <a:spAutoFit/>
          </a:bodyPr>
          <a:lstStyle>
            <a:lvl1pPr algn="ctr">
              <a:lnSpc>
                <a:spcPct val="100000"/>
              </a:lnSpc>
              <a:defRPr sz="2000" b="0">
                <a:solidFill>
                  <a:schemeClr val="tx1"/>
                </a:solidFill>
              </a:defRPr>
            </a:lvl1pPr>
          </a:lstStyle>
          <a:p>
            <a:r>
              <a:rPr lang="zh-CN" altLang="en-US" dirty="0"/>
              <a:t>请在这里编辑汇报人</a:t>
            </a:r>
            <a:br>
              <a:rPr lang="en-US" altLang="zh-CN" dirty="0"/>
            </a:br>
            <a:r>
              <a:rPr lang="zh-CN" altLang="en-US" dirty="0"/>
              <a:t>日期</a:t>
            </a:r>
            <a:endParaRPr lang="fr-F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3"/>
          <p:cNvSpPr>
            <a:spLocks noGrp="1"/>
          </p:cNvSpPr>
          <p:nvPr>
            <p:ph type="ftr" sz="quarter" idx="10"/>
          </p:nvPr>
        </p:nvSpPr>
        <p:spPr>
          <a:xfrm>
            <a:off x="1979613" y="6564315"/>
            <a:ext cx="4896643" cy="293687"/>
          </a:xfrm>
        </p:spPr>
        <p:txBody>
          <a:bodyPr/>
          <a:lstStyle>
            <a:lvl1pPr>
              <a:defRPr/>
            </a:lvl1pPr>
          </a:lstStyle>
          <a:p>
            <a:r>
              <a:rPr lang="en-GB" altLang="en-US" dirty="0"/>
              <a:t>© </a:t>
            </a:r>
            <a:r>
              <a:rPr lang="en-GB" altLang="zh-CN" dirty="0"/>
              <a:t>2017</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81826" y="2"/>
            <a:ext cx="2111375" cy="62658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47701" y="2"/>
            <a:ext cx="6181725" cy="62658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3"/>
          <p:cNvSpPr>
            <a:spLocks noGrp="1"/>
          </p:cNvSpPr>
          <p:nvPr>
            <p:ph type="ftr" sz="quarter" idx="10"/>
          </p:nvPr>
        </p:nvSpPr>
        <p:spPr>
          <a:xfrm>
            <a:off x="1979613" y="6564315"/>
            <a:ext cx="4896643" cy="293687"/>
          </a:xfrm>
        </p:spPr>
        <p:txBody>
          <a:bodyPr/>
          <a:lstStyle>
            <a:lvl1pPr>
              <a:defRPr/>
            </a:lvl1pPr>
          </a:lstStyle>
          <a:p>
            <a:r>
              <a:rPr lang="en-GB" altLang="en-US" dirty="0"/>
              <a:t>© </a:t>
            </a:r>
            <a:r>
              <a:rPr lang="en-GB" altLang="zh-CN" dirty="0"/>
              <a:t>2017</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p>
            <a:r>
              <a:rPr lang="en-GB" altLang="en-US"/>
              <a:t>© </a:t>
            </a:r>
            <a:r>
              <a:rPr lang="en-GB" altLang="zh-CN"/>
              <a:t>2017</a:t>
            </a:r>
            <a:r>
              <a:rPr lang="en-GB" altLang="en-US"/>
              <a:t> </a:t>
            </a:r>
            <a:r>
              <a:rPr lang="en-GB" altLang="zh-CN"/>
              <a:t>BUPT DSSC            </a:t>
            </a:r>
            <a:r>
              <a:rPr lang="zh-CN" altLang="en-GB"/>
              <a:t>北京邮电大学 </a:t>
            </a:r>
            <a:r>
              <a:rPr lang="zh-CN" altLang="en-US"/>
              <a:t>数据科学与服务</a:t>
            </a:r>
            <a:r>
              <a:rPr lang="zh-CN" altLang="en-GB"/>
              <a:t>中心</a:t>
            </a:r>
            <a:endParaRPr lang="zh-CN" altLang="en-US" dirty="0"/>
          </a:p>
        </p:txBody>
      </p:sp>
    </p:spTree>
    <p:extLst>
      <p:ext uri="{BB962C8B-B14F-4D97-AF65-F5344CB8AC3E}">
        <p14:creationId xmlns:p14="http://schemas.microsoft.com/office/powerpoint/2010/main" val="614833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页">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marL="457200" indent="-457200">
              <a:buClr>
                <a:schemeClr val="tx1">
                  <a:lumMod val="20000"/>
                  <a:lumOff val="80000"/>
                </a:schemeClr>
              </a:buClr>
              <a:buFont typeface="Arial" panose="020B0604020202020204" pitchFamily="34" charset="0"/>
              <a:buChar char="•"/>
              <a:defRPr/>
            </a:lvl1pPr>
            <a:lvl2pPr>
              <a:buClr>
                <a:schemeClr val="bg2">
                  <a:lumMod val="20000"/>
                  <a:lumOff val="80000"/>
                </a:schemeClr>
              </a:buClr>
              <a:defRPr/>
            </a:lvl2pPr>
            <a:lvl3pPr>
              <a:buClr>
                <a:schemeClr val="bg2">
                  <a:lumMod val="20000"/>
                  <a:lumOff val="80000"/>
                </a:schemeClr>
              </a:buClr>
              <a:defRPr/>
            </a:lvl3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页脚占位符 3"/>
          <p:cNvSpPr>
            <a:spLocks noGrp="1"/>
          </p:cNvSpPr>
          <p:nvPr>
            <p:ph type="ftr" sz="quarter" idx="10"/>
          </p:nvPr>
        </p:nvSpPr>
        <p:spPr>
          <a:xfrm>
            <a:off x="1979613" y="6564315"/>
            <a:ext cx="4896643" cy="293687"/>
          </a:xfrm>
        </p:spPr>
        <p:txBody>
          <a:bodyPr/>
          <a:lstStyle>
            <a:lvl1pPr>
              <a:defRPr/>
            </a:lvl1pPr>
          </a:lstStyle>
          <a:p>
            <a:r>
              <a:rPr lang="en-GB" altLang="en-US" dirty="0"/>
              <a:t>© </a:t>
            </a:r>
            <a:r>
              <a:rPr lang="en-GB" altLang="zh-CN" dirty="0"/>
              <a:t>2017</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结束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4" y="6471196"/>
            <a:ext cx="9144000" cy="423828"/>
          </a:xfrm>
          <a:prstGeom prst="rect">
            <a:avLst/>
          </a:prstGeom>
        </p:spPr>
      </p:pic>
      <p:pic>
        <p:nvPicPr>
          <p:cNvPr id="2" name="图片 1"/>
          <p:cNvPicPr>
            <a:picLocks noChangeAspect="1"/>
          </p:cNvPicPr>
          <p:nvPr userDrawn="1"/>
        </p:nvPicPr>
        <p:blipFill>
          <a:blip r:embed="rId3"/>
          <a:stretch>
            <a:fillRect/>
          </a:stretch>
        </p:blipFill>
        <p:spPr>
          <a:xfrm>
            <a:off x="1" y="957010"/>
            <a:ext cx="9144793" cy="3188484"/>
          </a:xfrm>
          <a:prstGeom prst="rect">
            <a:avLst/>
          </a:prstGeom>
        </p:spPr>
      </p:pic>
      <p:pic>
        <p:nvPicPr>
          <p:cNvPr id="8194" name="Picture 2" descr="index_01"/>
          <p:cNvPicPr>
            <a:picLocks noChangeAspect="1" noChangeArrowheads="1"/>
          </p:cNvPicPr>
          <p:nvPr/>
        </p:nvPicPr>
        <p:blipFill>
          <a:blip r:embed="rId4" cstate="print"/>
          <a:srcRect l="9329" t="17384"/>
          <a:stretch>
            <a:fillRect/>
          </a:stretch>
        </p:blipFill>
        <p:spPr bwMode="auto">
          <a:xfrm>
            <a:off x="250826" y="188913"/>
            <a:ext cx="3673475" cy="773112"/>
          </a:xfrm>
          <a:prstGeom prst="rect">
            <a:avLst/>
          </a:prstGeom>
          <a:noFill/>
        </p:spPr>
      </p:pic>
      <p:sp>
        <p:nvSpPr>
          <p:cNvPr id="8197" name="Rectangle 5"/>
          <p:cNvSpPr>
            <a:spLocks noGrp="1" noChangeArrowheads="1"/>
          </p:cNvSpPr>
          <p:nvPr>
            <p:ph type="ctrTitle" sz="quarter" hasCustomPrompt="1"/>
          </p:nvPr>
        </p:nvSpPr>
        <p:spPr>
          <a:xfrm>
            <a:off x="1115220" y="4476419"/>
            <a:ext cx="6875462" cy="1219474"/>
          </a:xfrm>
        </p:spPr>
        <p:txBody>
          <a:bodyPr lIns="360000" tIns="360000" rIns="360000" bIns="360000">
            <a:spAutoFit/>
          </a:bodyPr>
          <a:lstStyle>
            <a:lvl1pPr algn="ctr">
              <a:lnSpc>
                <a:spcPct val="100000"/>
              </a:lnSpc>
              <a:defRPr i="1" baseline="0">
                <a:solidFill>
                  <a:schemeClr val="tx1"/>
                </a:solidFill>
              </a:defRPr>
            </a:lvl1pPr>
          </a:lstStyle>
          <a:p>
            <a:r>
              <a:rPr lang="fr-FR" dirty="0"/>
              <a:t>THANK YOU!</a:t>
            </a:r>
          </a:p>
        </p:txBody>
      </p:sp>
      <p:sp>
        <p:nvSpPr>
          <p:cNvPr id="8199" name="Rectangle 7"/>
          <p:cNvSpPr>
            <a:spLocks noGrp="1" noChangeArrowheads="1"/>
          </p:cNvSpPr>
          <p:nvPr>
            <p:ph type="ftr" sz="quarter" idx="3"/>
          </p:nvPr>
        </p:nvSpPr>
        <p:spPr>
          <a:xfrm>
            <a:off x="2087563" y="6536266"/>
            <a:ext cx="4464050" cy="293687"/>
          </a:xfrm>
        </p:spPr>
        <p:txBody>
          <a:bodyPr/>
          <a:lstStyle>
            <a:lvl1pPr algn="ctr">
              <a:defRPr>
                <a:solidFill>
                  <a:schemeClr val="bg1"/>
                </a:solidFill>
              </a:defRPr>
            </a:lvl1pPr>
          </a:lstStyle>
          <a:p>
            <a:r>
              <a:rPr lang="en-GB" altLang="en-US" dirty="0"/>
              <a:t>© </a:t>
            </a:r>
            <a:r>
              <a:rPr lang="en-GB" altLang="zh-CN" dirty="0"/>
              <a:t>2017</a:t>
            </a:r>
            <a:r>
              <a:rPr lang="en-GB" altLang="en-US" dirty="0"/>
              <a:t> </a:t>
            </a:r>
            <a:r>
              <a:rPr lang="en-GB" altLang="zh-CN" dirty="0"/>
              <a:t>BUPT DSSC</a:t>
            </a:r>
            <a:endParaRPr lang="en-US" altLang="zh-CN" dirty="0"/>
          </a:p>
        </p:txBody>
      </p:sp>
      <p:sp>
        <p:nvSpPr>
          <p:cNvPr id="11" name="Rectangle 4"/>
          <p:cNvSpPr>
            <a:spLocks noGrp="1" noChangeArrowheads="1"/>
          </p:cNvSpPr>
          <p:nvPr>
            <p:ph type="subTitle" sz="quarter" idx="1" hasCustomPrompt="1"/>
          </p:nvPr>
        </p:nvSpPr>
        <p:spPr>
          <a:xfrm>
            <a:off x="1475656" y="1721928"/>
            <a:ext cx="5565906" cy="1069975"/>
          </a:xfrm>
        </p:spPr>
        <p:txBody>
          <a:bodyPr lIns="180000" tIns="108000" rIns="144000"/>
          <a:lstStyle>
            <a:lvl1pPr marL="0" indent="0" algn="ctr">
              <a:lnSpc>
                <a:spcPct val="100000"/>
              </a:lnSpc>
              <a:spcBef>
                <a:spcPct val="0"/>
              </a:spcBef>
              <a:buClrTx/>
              <a:buFontTx/>
              <a:buNone/>
              <a:defRPr sz="3200" b="1">
                <a:solidFill>
                  <a:schemeClr val="bg1"/>
                </a:solidFill>
              </a:defRPr>
            </a:lvl1pPr>
          </a:lstStyle>
          <a:p>
            <a:r>
              <a:rPr lang="zh-CN" altLang="en-US" dirty="0"/>
              <a:t>单击此处请编辑结束语或重现标题</a:t>
            </a:r>
            <a:endParaRPr lang="fr-FR" dirty="0"/>
          </a:p>
        </p:txBody>
      </p:sp>
    </p:spTree>
    <p:extLst>
      <p:ext uri="{BB962C8B-B14F-4D97-AF65-F5344CB8AC3E}">
        <p14:creationId xmlns:p14="http://schemas.microsoft.com/office/powerpoint/2010/main" val="1467779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页脚占位符 3"/>
          <p:cNvSpPr>
            <a:spLocks noGrp="1"/>
          </p:cNvSpPr>
          <p:nvPr>
            <p:ph type="ftr" sz="quarter" idx="10"/>
          </p:nvPr>
        </p:nvSpPr>
        <p:spPr>
          <a:xfrm>
            <a:off x="1979613" y="6564315"/>
            <a:ext cx="4896643" cy="293687"/>
          </a:xfrm>
        </p:spPr>
        <p:txBody>
          <a:bodyPr/>
          <a:lstStyle>
            <a:lvl1pPr>
              <a:defRPr/>
            </a:lvl1pPr>
          </a:lstStyle>
          <a:p>
            <a:r>
              <a:rPr lang="en-GB" altLang="en-US" dirty="0"/>
              <a:t>© </a:t>
            </a:r>
            <a:r>
              <a:rPr lang="en-GB" altLang="zh-CN" dirty="0"/>
              <a:t>2017</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47700" y="1409700"/>
            <a:ext cx="4095750" cy="4856163"/>
          </a:xfrm>
        </p:spPr>
        <p:txBody>
          <a:bodyPr/>
          <a:lstStyle>
            <a:lvl1pPr marL="287338" indent="-287338">
              <a:buClr>
                <a:schemeClr val="bg2">
                  <a:lumMod val="20000"/>
                  <a:lumOff val="80000"/>
                </a:schemeClr>
              </a:buClr>
              <a:buFont typeface="Wingdings" panose="05000000000000000000" pitchFamily="2" charset="2"/>
              <a:buChar char="l"/>
              <a:defRPr sz="2800"/>
            </a:lvl1pPr>
            <a:lvl2pPr>
              <a:buClr>
                <a:schemeClr val="bg2">
                  <a:lumMod val="20000"/>
                  <a:lumOff val="80000"/>
                </a:schemeClr>
              </a:buClr>
              <a:defRPr sz="2400"/>
            </a:lvl2pPr>
            <a:lvl3pPr>
              <a:buClr>
                <a:schemeClr val="bg2">
                  <a:lumMod val="20000"/>
                  <a:lumOff val="80000"/>
                </a:schemeClr>
              </a:buCl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895850" y="1409700"/>
            <a:ext cx="4095750" cy="4856163"/>
          </a:xfrm>
        </p:spPr>
        <p:txBody>
          <a:bodyPr/>
          <a:lstStyle>
            <a:lvl1pPr marL="287338" indent="-287338">
              <a:buClr>
                <a:schemeClr val="bg2">
                  <a:lumMod val="20000"/>
                  <a:lumOff val="80000"/>
                </a:schemeClr>
              </a:buClr>
              <a:buFont typeface="Wingdings" panose="05000000000000000000" pitchFamily="2" charset="2"/>
              <a:buChar char="l"/>
              <a:defRPr sz="2800"/>
            </a:lvl1pPr>
            <a:lvl2pPr>
              <a:buClr>
                <a:schemeClr val="bg2">
                  <a:lumMod val="20000"/>
                  <a:lumOff val="80000"/>
                </a:schemeClr>
              </a:buClr>
              <a:defRPr sz="2400"/>
            </a:lvl2pPr>
            <a:lvl3pPr>
              <a:buClr>
                <a:schemeClr val="bg2">
                  <a:lumMod val="20000"/>
                  <a:lumOff val="80000"/>
                </a:schemeClr>
              </a:buCl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3"/>
          <p:cNvSpPr>
            <a:spLocks noGrp="1"/>
          </p:cNvSpPr>
          <p:nvPr>
            <p:ph type="ftr" sz="quarter" idx="10"/>
          </p:nvPr>
        </p:nvSpPr>
        <p:spPr>
          <a:xfrm>
            <a:off x="1979613" y="6564315"/>
            <a:ext cx="4896643" cy="293687"/>
          </a:xfrm>
        </p:spPr>
        <p:txBody>
          <a:bodyPr/>
          <a:lstStyle>
            <a:lvl1pPr>
              <a:defRPr/>
            </a:lvl1pPr>
          </a:lstStyle>
          <a:p>
            <a:r>
              <a:rPr lang="en-GB" altLang="en-US" dirty="0"/>
              <a:t>© </a:t>
            </a:r>
            <a:r>
              <a:rPr lang="en-GB" altLang="zh-CN" dirty="0"/>
              <a:t>2017</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marL="287338" indent="-287338">
              <a:buClr>
                <a:schemeClr val="bg2">
                  <a:lumMod val="20000"/>
                  <a:lumOff val="80000"/>
                </a:schemeClr>
              </a:buClr>
              <a:buFont typeface="Wingdings" panose="05000000000000000000" pitchFamily="2" charset="2"/>
              <a:buChar char="l"/>
              <a:defRPr sz="2400"/>
            </a:lvl1pPr>
            <a:lvl2pPr>
              <a:buClr>
                <a:schemeClr val="bg2">
                  <a:lumMod val="20000"/>
                  <a:lumOff val="80000"/>
                </a:schemeClr>
              </a:buClr>
              <a:defRPr sz="2000"/>
            </a:lvl2pPr>
            <a:lvl3pPr>
              <a:buClr>
                <a:schemeClr val="bg2">
                  <a:lumMod val="20000"/>
                  <a:lumOff val="80000"/>
                </a:schemeClr>
              </a:buCl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marL="342900" indent="-342900">
              <a:buClr>
                <a:schemeClr val="bg2">
                  <a:lumMod val="20000"/>
                  <a:lumOff val="80000"/>
                </a:schemeClr>
              </a:buClr>
              <a:buFont typeface="Wingdings" panose="05000000000000000000" pitchFamily="2" charset="2"/>
              <a:buChar char="l"/>
              <a:defRPr sz="2400"/>
            </a:lvl1pPr>
            <a:lvl2pPr>
              <a:buClr>
                <a:schemeClr val="bg2">
                  <a:lumMod val="20000"/>
                  <a:lumOff val="80000"/>
                </a:schemeClr>
              </a:buClr>
              <a:defRPr sz="2000"/>
            </a:lvl2pPr>
            <a:lvl3pPr>
              <a:buClr>
                <a:schemeClr val="bg2">
                  <a:lumMod val="20000"/>
                  <a:lumOff val="80000"/>
                </a:schemeClr>
              </a:buCl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页脚占位符 3"/>
          <p:cNvSpPr>
            <a:spLocks noGrp="1"/>
          </p:cNvSpPr>
          <p:nvPr>
            <p:ph type="ftr" sz="quarter" idx="10"/>
          </p:nvPr>
        </p:nvSpPr>
        <p:spPr>
          <a:xfrm>
            <a:off x="1979613" y="6564315"/>
            <a:ext cx="4896643" cy="293687"/>
          </a:xfrm>
        </p:spPr>
        <p:txBody>
          <a:bodyPr/>
          <a:lstStyle>
            <a:lvl1pPr>
              <a:defRPr/>
            </a:lvl1pPr>
          </a:lstStyle>
          <a:p>
            <a:r>
              <a:rPr lang="en-GB" altLang="en-US" dirty="0"/>
              <a:t>© </a:t>
            </a:r>
            <a:r>
              <a:rPr lang="en-GB" altLang="zh-CN" dirty="0"/>
              <a:t>2017</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页脚占位符 3"/>
          <p:cNvSpPr>
            <a:spLocks noGrp="1"/>
          </p:cNvSpPr>
          <p:nvPr>
            <p:ph type="ftr" sz="quarter" idx="10"/>
          </p:nvPr>
        </p:nvSpPr>
        <p:spPr>
          <a:xfrm>
            <a:off x="1979613" y="6564315"/>
            <a:ext cx="4896643" cy="293687"/>
          </a:xfrm>
        </p:spPr>
        <p:txBody>
          <a:bodyPr/>
          <a:lstStyle>
            <a:lvl1pPr>
              <a:defRPr/>
            </a:lvl1pPr>
          </a:lstStyle>
          <a:p>
            <a:r>
              <a:rPr lang="en-GB" altLang="en-US" dirty="0"/>
              <a:t>© </a:t>
            </a:r>
            <a:r>
              <a:rPr lang="en-GB" altLang="zh-CN" dirty="0"/>
              <a:t>2017</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页脚占位符 3"/>
          <p:cNvSpPr>
            <a:spLocks noGrp="1"/>
          </p:cNvSpPr>
          <p:nvPr>
            <p:ph type="ftr" sz="quarter" idx="10"/>
          </p:nvPr>
        </p:nvSpPr>
        <p:spPr>
          <a:xfrm>
            <a:off x="1979613" y="6564315"/>
            <a:ext cx="4896643" cy="293687"/>
          </a:xfrm>
        </p:spPr>
        <p:txBody>
          <a:bodyPr/>
          <a:lstStyle>
            <a:lvl1pPr>
              <a:defRPr/>
            </a:lvl1pPr>
          </a:lstStyle>
          <a:p>
            <a:r>
              <a:rPr lang="en-GB" altLang="en-US" dirty="0"/>
              <a:t>© </a:t>
            </a:r>
            <a:r>
              <a:rPr lang="en-GB" altLang="zh-CN" dirty="0"/>
              <a:t>2017</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页脚占位符 3"/>
          <p:cNvSpPr>
            <a:spLocks noGrp="1"/>
          </p:cNvSpPr>
          <p:nvPr>
            <p:ph type="ftr" sz="quarter" idx="10"/>
          </p:nvPr>
        </p:nvSpPr>
        <p:spPr>
          <a:xfrm>
            <a:off x="1979613" y="6564315"/>
            <a:ext cx="4896643" cy="293687"/>
          </a:xfrm>
        </p:spPr>
        <p:txBody>
          <a:bodyPr/>
          <a:lstStyle>
            <a:lvl1pPr>
              <a:defRPr/>
            </a:lvl1pPr>
          </a:lstStyle>
          <a:p>
            <a:r>
              <a:rPr lang="en-GB" altLang="en-US" dirty="0"/>
              <a:t>© </a:t>
            </a:r>
            <a:r>
              <a:rPr lang="en-GB" altLang="zh-CN" dirty="0"/>
              <a:t>2017</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14">
            <a:extLst>
              <a:ext uri="{28A0092B-C50C-407E-A947-70E740481C1C}">
                <a14:useLocalDpi xmlns:a14="http://schemas.microsoft.com/office/drawing/2010/main" val="0"/>
              </a:ext>
            </a:extLst>
          </a:blip>
          <a:srcRect l="8470" r="22631"/>
          <a:stretch/>
        </p:blipFill>
        <p:spPr>
          <a:xfrm>
            <a:off x="2699793" y="0"/>
            <a:ext cx="6444208" cy="1146838"/>
          </a:xfrm>
          <a:prstGeom prst="rect">
            <a:avLst/>
          </a:prstGeom>
        </p:spPr>
      </p:pic>
      <p:pic>
        <p:nvPicPr>
          <p:cNvPr id="5" name="图片 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938" y="6528727"/>
            <a:ext cx="9144000" cy="342085"/>
          </a:xfrm>
          <a:prstGeom prst="rect">
            <a:avLst/>
          </a:prstGeom>
        </p:spPr>
      </p:pic>
      <p:sp>
        <p:nvSpPr>
          <p:cNvPr id="7172" name="Rectangle 4"/>
          <p:cNvSpPr>
            <a:spLocks noGrp="1" noChangeArrowheads="1"/>
          </p:cNvSpPr>
          <p:nvPr>
            <p:ph type="title"/>
          </p:nvPr>
        </p:nvSpPr>
        <p:spPr bwMode="auto">
          <a:xfrm>
            <a:off x="2598738" y="120987"/>
            <a:ext cx="6537325" cy="909638"/>
          </a:xfrm>
          <a:prstGeom prst="rect">
            <a:avLst/>
          </a:prstGeom>
          <a:noFill/>
          <a:ln w="9525">
            <a:noFill/>
            <a:miter lim="800000"/>
            <a:headEnd/>
            <a:tailEnd/>
          </a:ln>
          <a:effectLst/>
        </p:spPr>
        <p:txBody>
          <a:bodyPr vert="horz" wrap="square" lIns="180000" tIns="36000" rIns="108000" bIns="36000" numCol="1" anchor="ctr" anchorCtr="0" compatLnSpc="1">
            <a:prstTxWarp prst="textNoShape">
              <a:avLst/>
            </a:prstTxWarp>
          </a:bodyPr>
          <a:lstStyle/>
          <a:p>
            <a:pPr lvl="0"/>
            <a:r>
              <a:rPr lang="zh-CN" altLang="en-US" dirty="0"/>
              <a:t>逻辑斯蒂回归与最大熵模型</a:t>
            </a:r>
            <a:endParaRPr lang="fr-FR" dirty="0"/>
          </a:p>
        </p:txBody>
      </p:sp>
      <p:sp>
        <p:nvSpPr>
          <p:cNvPr id="7173" name="Rectangle 5"/>
          <p:cNvSpPr>
            <a:spLocks noGrp="1" noChangeArrowheads="1"/>
          </p:cNvSpPr>
          <p:nvPr>
            <p:ph type="body" idx="1"/>
          </p:nvPr>
        </p:nvSpPr>
        <p:spPr bwMode="auto">
          <a:xfrm>
            <a:off x="647700" y="1409700"/>
            <a:ext cx="8343900" cy="48561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r-FR" dirty="0"/>
              <a:t>Premier niveau</a:t>
            </a:r>
          </a:p>
          <a:p>
            <a:pPr lvl="1"/>
            <a:r>
              <a:rPr lang="fr-FR" dirty="0"/>
              <a:t>Deuxième niveau</a:t>
            </a:r>
          </a:p>
          <a:p>
            <a:pPr lvl="2"/>
            <a:r>
              <a:rPr lang="fr-FR" dirty="0"/>
              <a:t>Troisième niveau</a:t>
            </a:r>
          </a:p>
          <a:p>
            <a:pPr lvl="3"/>
            <a:r>
              <a:rPr lang="fr-FR" dirty="0"/>
              <a:t>Quatrième niveau</a:t>
            </a:r>
          </a:p>
        </p:txBody>
      </p:sp>
      <p:sp>
        <p:nvSpPr>
          <p:cNvPr id="7174" name="Rectangle 6"/>
          <p:cNvSpPr>
            <a:spLocks noGrp="1" noChangeArrowheads="1"/>
          </p:cNvSpPr>
          <p:nvPr>
            <p:ph type="ftr" sz="quarter" idx="3"/>
          </p:nvPr>
        </p:nvSpPr>
        <p:spPr bwMode="auto">
          <a:xfrm>
            <a:off x="2699794" y="6553120"/>
            <a:ext cx="4464050" cy="2936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nSpc>
                <a:spcPct val="100000"/>
              </a:lnSpc>
              <a:defRPr sz="1200">
                <a:solidFill>
                  <a:schemeClr val="bg1"/>
                </a:solidFill>
              </a:defRPr>
            </a:lvl1pPr>
          </a:lstStyle>
          <a:p>
            <a:r>
              <a:rPr lang="en-GB" altLang="en-US" dirty="0"/>
              <a:t>© </a:t>
            </a:r>
            <a:r>
              <a:rPr lang="en-GB" altLang="zh-CN" dirty="0"/>
              <a:t>2019</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sp>
        <p:nvSpPr>
          <p:cNvPr id="7175" name="Text Box 7"/>
          <p:cNvSpPr txBox="1">
            <a:spLocks noChangeArrowheads="1"/>
          </p:cNvSpPr>
          <p:nvPr/>
        </p:nvSpPr>
        <p:spPr bwMode="auto">
          <a:xfrm>
            <a:off x="5867400" y="6591300"/>
            <a:ext cx="3276600" cy="273050"/>
          </a:xfrm>
          <a:prstGeom prst="rect">
            <a:avLst/>
          </a:prstGeom>
          <a:noFill/>
          <a:ln w="19050">
            <a:noFill/>
            <a:miter lim="800000"/>
            <a:headEnd/>
            <a:tailEnd/>
          </a:ln>
          <a:effectLst/>
        </p:spPr>
        <p:txBody>
          <a:bodyPr lIns="180000" rIns="180000" anchor="ctr">
            <a:spAutoFit/>
          </a:bodyPr>
          <a:lstStyle/>
          <a:p>
            <a:pPr algn="r">
              <a:lnSpc>
                <a:spcPct val="85000"/>
              </a:lnSpc>
            </a:pPr>
            <a:fld id="{9C43F2B4-9A52-4B48-A19E-9C433C9A294B}" type="slidenum">
              <a:rPr lang="en-GB" altLang="en-US" sz="1400">
                <a:solidFill>
                  <a:schemeClr val="bg1"/>
                </a:solidFill>
              </a:rPr>
              <a:pPr algn="r">
                <a:lnSpc>
                  <a:spcPct val="85000"/>
                </a:lnSpc>
              </a:pPr>
              <a:t>‹#›</a:t>
            </a:fld>
            <a:endParaRPr lang="en-US" altLang="zh-CN" sz="1400" dirty="0">
              <a:solidFill>
                <a:schemeClr val="bg1"/>
              </a:solidFill>
            </a:endParaRPr>
          </a:p>
        </p:txBody>
      </p:sp>
      <p:sp>
        <p:nvSpPr>
          <p:cNvPr id="7176" name="AutoShape 8"/>
          <p:cNvSpPr>
            <a:spLocks noChangeArrowheads="1"/>
          </p:cNvSpPr>
          <p:nvPr/>
        </p:nvSpPr>
        <p:spPr bwMode="auto">
          <a:xfrm>
            <a:off x="2257970" y="16802"/>
            <a:ext cx="801863" cy="1118013"/>
          </a:xfrm>
          <a:prstGeom prst="flowChartDelay">
            <a:avLst/>
          </a:prstGeom>
          <a:solidFill>
            <a:schemeClr val="bg1"/>
          </a:solidFill>
          <a:ln w="19050">
            <a:solidFill>
              <a:schemeClr val="bg1"/>
            </a:solidFill>
            <a:miter lim="800000"/>
            <a:headEnd/>
            <a:tailEnd/>
          </a:ln>
          <a:effectLst/>
        </p:spPr>
        <p:txBody>
          <a:bodyPr wrap="none" anchor="ctr"/>
          <a:lstStyle/>
          <a:p>
            <a:endParaRPr lang="zh-CN" altLang="en-US" sz="3600"/>
          </a:p>
        </p:txBody>
      </p:sp>
      <p:pic>
        <p:nvPicPr>
          <p:cNvPr id="7177" name="Picture 9" descr="index_01"/>
          <p:cNvPicPr>
            <a:picLocks noChangeAspect="1" noChangeArrowheads="1"/>
          </p:cNvPicPr>
          <p:nvPr/>
        </p:nvPicPr>
        <p:blipFill>
          <a:blip r:embed="rId16" cstate="print"/>
          <a:srcRect l="9329" t="17384"/>
          <a:stretch>
            <a:fillRect/>
          </a:stretch>
        </p:blipFill>
        <p:spPr bwMode="auto">
          <a:xfrm>
            <a:off x="287339" y="260350"/>
            <a:ext cx="2484437" cy="522288"/>
          </a:xfrm>
          <a:prstGeom prst="rect">
            <a:avLst/>
          </a:prstGeom>
          <a:noFill/>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64"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Lst>
  <p:hf sldNum="0" hdr="0" dt="0"/>
  <p:txStyles>
    <p:titleStyle>
      <a:lvl1pPr algn="r" rtl="0" eaLnBrk="0" fontAlgn="base" hangingPunct="0">
        <a:lnSpc>
          <a:spcPct val="75000"/>
        </a:lnSpc>
        <a:spcBef>
          <a:spcPct val="0"/>
        </a:spcBef>
        <a:spcAft>
          <a:spcPct val="0"/>
        </a:spcAft>
        <a:defRPr sz="3200" b="1">
          <a:solidFill>
            <a:schemeClr val="bg1"/>
          </a:solidFill>
          <a:latin typeface="+mj-lt"/>
          <a:ea typeface="+mj-ea"/>
          <a:cs typeface="+mj-cs"/>
        </a:defRPr>
      </a:lvl1pPr>
      <a:lvl2pPr algn="r" rtl="0" eaLnBrk="0" fontAlgn="base" hangingPunct="0">
        <a:lnSpc>
          <a:spcPct val="75000"/>
        </a:lnSpc>
        <a:spcBef>
          <a:spcPct val="0"/>
        </a:spcBef>
        <a:spcAft>
          <a:spcPct val="0"/>
        </a:spcAft>
        <a:defRPr sz="3200" b="1">
          <a:solidFill>
            <a:schemeClr val="tx1"/>
          </a:solidFill>
          <a:latin typeface="Arial" charset="0"/>
        </a:defRPr>
      </a:lvl2pPr>
      <a:lvl3pPr algn="r" rtl="0" eaLnBrk="0" fontAlgn="base" hangingPunct="0">
        <a:lnSpc>
          <a:spcPct val="75000"/>
        </a:lnSpc>
        <a:spcBef>
          <a:spcPct val="0"/>
        </a:spcBef>
        <a:spcAft>
          <a:spcPct val="0"/>
        </a:spcAft>
        <a:defRPr sz="3200" b="1">
          <a:solidFill>
            <a:schemeClr val="tx1"/>
          </a:solidFill>
          <a:latin typeface="Arial" charset="0"/>
        </a:defRPr>
      </a:lvl3pPr>
      <a:lvl4pPr algn="r" rtl="0" eaLnBrk="0" fontAlgn="base" hangingPunct="0">
        <a:lnSpc>
          <a:spcPct val="75000"/>
        </a:lnSpc>
        <a:spcBef>
          <a:spcPct val="0"/>
        </a:spcBef>
        <a:spcAft>
          <a:spcPct val="0"/>
        </a:spcAft>
        <a:defRPr sz="3200" b="1">
          <a:solidFill>
            <a:schemeClr val="tx1"/>
          </a:solidFill>
          <a:latin typeface="Arial" charset="0"/>
        </a:defRPr>
      </a:lvl4pPr>
      <a:lvl5pPr algn="r" rtl="0" eaLnBrk="0" fontAlgn="base" hangingPunct="0">
        <a:lnSpc>
          <a:spcPct val="75000"/>
        </a:lnSpc>
        <a:spcBef>
          <a:spcPct val="0"/>
        </a:spcBef>
        <a:spcAft>
          <a:spcPct val="0"/>
        </a:spcAft>
        <a:defRPr sz="3200" b="1">
          <a:solidFill>
            <a:schemeClr val="tx1"/>
          </a:solidFill>
          <a:latin typeface="Arial" charset="0"/>
        </a:defRPr>
      </a:lvl5pPr>
      <a:lvl6pPr marL="457200" algn="r" rtl="0" eaLnBrk="0" fontAlgn="base" hangingPunct="0">
        <a:lnSpc>
          <a:spcPct val="75000"/>
        </a:lnSpc>
        <a:spcBef>
          <a:spcPct val="0"/>
        </a:spcBef>
        <a:spcAft>
          <a:spcPct val="0"/>
        </a:spcAft>
        <a:defRPr sz="3200" b="1">
          <a:solidFill>
            <a:schemeClr val="tx1"/>
          </a:solidFill>
          <a:latin typeface="Arial" charset="0"/>
        </a:defRPr>
      </a:lvl6pPr>
      <a:lvl7pPr marL="914400" algn="r" rtl="0" eaLnBrk="0" fontAlgn="base" hangingPunct="0">
        <a:lnSpc>
          <a:spcPct val="75000"/>
        </a:lnSpc>
        <a:spcBef>
          <a:spcPct val="0"/>
        </a:spcBef>
        <a:spcAft>
          <a:spcPct val="0"/>
        </a:spcAft>
        <a:defRPr sz="3200" b="1">
          <a:solidFill>
            <a:schemeClr val="tx1"/>
          </a:solidFill>
          <a:latin typeface="Arial" charset="0"/>
        </a:defRPr>
      </a:lvl7pPr>
      <a:lvl8pPr marL="1371600" algn="r" rtl="0" eaLnBrk="0" fontAlgn="base" hangingPunct="0">
        <a:lnSpc>
          <a:spcPct val="75000"/>
        </a:lnSpc>
        <a:spcBef>
          <a:spcPct val="0"/>
        </a:spcBef>
        <a:spcAft>
          <a:spcPct val="0"/>
        </a:spcAft>
        <a:defRPr sz="3200" b="1">
          <a:solidFill>
            <a:schemeClr val="tx1"/>
          </a:solidFill>
          <a:latin typeface="Arial" charset="0"/>
        </a:defRPr>
      </a:lvl8pPr>
      <a:lvl9pPr marL="1828800" algn="r" rtl="0" eaLnBrk="0" fontAlgn="base" hangingPunct="0">
        <a:lnSpc>
          <a:spcPct val="75000"/>
        </a:lnSpc>
        <a:spcBef>
          <a:spcPct val="0"/>
        </a:spcBef>
        <a:spcAft>
          <a:spcPct val="0"/>
        </a:spcAft>
        <a:defRPr sz="3200" b="1">
          <a:solidFill>
            <a:schemeClr val="tx1"/>
          </a:solidFill>
          <a:latin typeface="Arial" charset="0"/>
        </a:defRPr>
      </a:lvl9pPr>
    </p:titleStyle>
    <p:bodyStyle>
      <a:lvl1pPr marL="287338" indent="-287338" algn="l" rtl="0" eaLnBrk="0" fontAlgn="base" hangingPunct="0">
        <a:lnSpc>
          <a:spcPct val="90000"/>
        </a:lnSpc>
        <a:spcBef>
          <a:spcPct val="50000"/>
        </a:spcBef>
        <a:spcAft>
          <a:spcPct val="0"/>
        </a:spcAft>
        <a:buClr>
          <a:schemeClr val="bg2">
            <a:lumMod val="20000"/>
            <a:lumOff val="80000"/>
          </a:schemeClr>
        </a:buClr>
        <a:buFont typeface="Wingdings" pitchFamily="2" charset="2"/>
        <a:buChar char=""/>
        <a:defRPr sz="2800">
          <a:solidFill>
            <a:schemeClr val="tx1"/>
          </a:solidFill>
          <a:latin typeface="+mn-lt"/>
          <a:ea typeface="+mn-ea"/>
          <a:cs typeface="+mn-cs"/>
        </a:defRPr>
      </a:lvl1pPr>
      <a:lvl2pPr marL="665163" indent="-187325" algn="l" rtl="0" eaLnBrk="0" fontAlgn="base" hangingPunct="0">
        <a:lnSpc>
          <a:spcPct val="90000"/>
        </a:lnSpc>
        <a:spcBef>
          <a:spcPct val="50000"/>
        </a:spcBef>
        <a:spcAft>
          <a:spcPct val="0"/>
        </a:spcAft>
        <a:buClr>
          <a:schemeClr val="bg2">
            <a:lumMod val="20000"/>
            <a:lumOff val="80000"/>
          </a:schemeClr>
        </a:buClr>
        <a:buFont typeface="Wingdings" pitchFamily="2" charset="2"/>
        <a:buChar char=""/>
        <a:defRPr sz="2400">
          <a:solidFill>
            <a:schemeClr val="tx1"/>
          </a:solidFill>
          <a:latin typeface="+mn-lt"/>
        </a:defRPr>
      </a:lvl2pPr>
      <a:lvl3pPr marL="1031875" indent="-176213" algn="l" rtl="0" eaLnBrk="0" fontAlgn="base" hangingPunct="0">
        <a:lnSpc>
          <a:spcPct val="90000"/>
        </a:lnSpc>
        <a:spcBef>
          <a:spcPct val="50000"/>
        </a:spcBef>
        <a:spcAft>
          <a:spcPct val="0"/>
        </a:spcAft>
        <a:buClr>
          <a:schemeClr val="bg2">
            <a:lumMod val="20000"/>
            <a:lumOff val="80000"/>
          </a:schemeClr>
        </a:buClr>
        <a:buFont typeface="Wingdings" pitchFamily="2" charset="2"/>
        <a:buChar char="ú"/>
        <a:defRPr sz="2000">
          <a:solidFill>
            <a:schemeClr val="tx1"/>
          </a:solidFill>
          <a:latin typeface="+mn-lt"/>
        </a:defRPr>
      </a:lvl3pPr>
      <a:lvl4pPr marL="1543050" indent="-228600" algn="l" rtl="0" eaLnBrk="0" fontAlgn="base" hangingPunct="0">
        <a:spcBef>
          <a:spcPct val="20000"/>
        </a:spcBef>
        <a:spcAft>
          <a:spcPct val="0"/>
        </a:spcAft>
        <a:buChar char="–"/>
        <a:defRPr>
          <a:solidFill>
            <a:schemeClr val="tx1"/>
          </a:solidFill>
          <a:latin typeface="+mn-lt"/>
        </a:defRPr>
      </a:lvl4pPr>
      <a:lvl5pPr marL="1962150" indent="-228600" algn="l" rtl="0" eaLnBrk="0" fontAlgn="base" hangingPunct="0">
        <a:spcBef>
          <a:spcPct val="20000"/>
        </a:spcBef>
        <a:spcAft>
          <a:spcPct val="0"/>
        </a:spcAft>
        <a:buChar char="»"/>
        <a:defRPr sz="2200">
          <a:solidFill>
            <a:schemeClr val="tx1"/>
          </a:solidFill>
          <a:latin typeface="+mn-lt"/>
        </a:defRPr>
      </a:lvl5pPr>
      <a:lvl6pPr marL="2419350" indent="-228600" algn="l" rtl="0" eaLnBrk="0" fontAlgn="base" hangingPunct="0">
        <a:spcBef>
          <a:spcPct val="20000"/>
        </a:spcBef>
        <a:spcAft>
          <a:spcPct val="0"/>
        </a:spcAft>
        <a:buChar char="»"/>
        <a:defRPr sz="2200">
          <a:solidFill>
            <a:schemeClr val="tx1"/>
          </a:solidFill>
          <a:latin typeface="+mn-lt"/>
        </a:defRPr>
      </a:lvl6pPr>
      <a:lvl7pPr marL="2876550" indent="-228600" algn="l" rtl="0" eaLnBrk="0" fontAlgn="base" hangingPunct="0">
        <a:spcBef>
          <a:spcPct val="20000"/>
        </a:spcBef>
        <a:spcAft>
          <a:spcPct val="0"/>
        </a:spcAft>
        <a:buChar char="»"/>
        <a:defRPr sz="2200">
          <a:solidFill>
            <a:schemeClr val="tx1"/>
          </a:solidFill>
          <a:latin typeface="+mn-lt"/>
        </a:defRPr>
      </a:lvl7pPr>
      <a:lvl8pPr marL="3333750" indent="-228600" algn="l" rtl="0" eaLnBrk="0" fontAlgn="base" hangingPunct="0">
        <a:spcBef>
          <a:spcPct val="20000"/>
        </a:spcBef>
        <a:spcAft>
          <a:spcPct val="0"/>
        </a:spcAft>
        <a:buChar char="»"/>
        <a:defRPr sz="2200">
          <a:solidFill>
            <a:schemeClr val="tx1"/>
          </a:solidFill>
          <a:latin typeface="+mn-lt"/>
        </a:defRPr>
      </a:lvl8pPr>
      <a:lvl9pPr marL="3790950" indent="-228600" algn="l" rtl="0" eaLnBrk="0" fontAlgn="base" hangingPunct="0">
        <a:spcBef>
          <a:spcPct val="20000"/>
        </a:spcBef>
        <a:spcAft>
          <a:spcPct val="0"/>
        </a:spcAft>
        <a:buChar char="»"/>
        <a:defRPr sz="22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7.jpg"/><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2.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sz="quarter" idx="1"/>
          </p:nvPr>
        </p:nvSpPr>
        <p:spPr>
          <a:xfrm>
            <a:off x="1475656" y="1772816"/>
            <a:ext cx="5565906" cy="1069975"/>
          </a:xfrm>
        </p:spPr>
        <p:txBody>
          <a:bodyPr/>
          <a:lstStyle/>
          <a:p>
            <a:r>
              <a:rPr lang="zh-CN" altLang="en-US" dirty="0">
                <a:latin typeface="宋体" panose="02010600030101010101" pitchFamily="2" charset="-122"/>
                <a:ea typeface="宋体" panose="02010600030101010101" pitchFamily="2" charset="-122"/>
              </a:rPr>
              <a:t>逻辑斯蒂回归与最大熵模型</a:t>
            </a:r>
          </a:p>
        </p:txBody>
      </p:sp>
      <p:sp>
        <p:nvSpPr>
          <p:cNvPr id="3" name="页脚占位符 2"/>
          <p:cNvSpPr>
            <a:spLocks noGrp="1"/>
          </p:cNvSpPr>
          <p:nvPr>
            <p:ph type="ftr" sz="quarter" idx="3"/>
          </p:nvPr>
        </p:nvSpPr>
        <p:spPr>
          <a:xfrm>
            <a:off x="1763688" y="6453338"/>
            <a:ext cx="4464050" cy="293687"/>
          </a:xfrm>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a:t>
            </a:r>
            <a:endParaRPr lang="en-US" altLang="zh-CN" dirty="0">
              <a:latin typeface="宋体" panose="02010600030101010101" pitchFamily="2" charset="-122"/>
            </a:endParaRPr>
          </a:p>
        </p:txBody>
      </p:sp>
      <p:sp>
        <p:nvSpPr>
          <p:cNvPr id="4" name="标题 3"/>
          <p:cNvSpPr>
            <a:spLocks noGrp="1"/>
          </p:cNvSpPr>
          <p:nvPr>
            <p:ph type="ctrTitle" sz="quarter"/>
          </p:nvPr>
        </p:nvSpPr>
        <p:spPr>
          <a:xfrm>
            <a:off x="-11643" y="4412118"/>
            <a:ext cx="9167283" cy="1342584"/>
          </a:xfrm>
        </p:spPr>
        <p:txBody>
          <a:bodyPr/>
          <a:lstStyle/>
          <a:p>
            <a:r>
              <a:rPr lang="zh-CN" altLang="en-US" dirty="0">
                <a:latin typeface="宋体" panose="02010600030101010101" pitchFamily="2" charset="-122"/>
                <a:ea typeface="宋体" panose="02010600030101010101" pitchFamily="2" charset="-122"/>
              </a:rPr>
              <a:t>分享</a:t>
            </a:r>
            <a:r>
              <a:rPr lang="zh-CN" altLang="en-US">
                <a:latin typeface="宋体" panose="02010600030101010101" pitchFamily="2" charset="-122"/>
                <a:ea typeface="宋体" panose="02010600030101010101" pitchFamily="2" charset="-122"/>
              </a:rPr>
              <a:t>人：朱魁</a:t>
            </a:r>
            <a:br>
              <a:rPr lang="en-US" altLang="zh-CN" dirty="0">
                <a:latin typeface="宋体" panose="02010600030101010101" pitchFamily="2" charset="-122"/>
                <a:ea typeface="宋体" panose="02010600030101010101" pitchFamily="2" charset="-122"/>
              </a:rPr>
            </a:br>
            <a:r>
              <a:rPr lang="en-US" altLang="zh-CN" dirty="0">
                <a:latin typeface="宋体" panose="02010600030101010101" pitchFamily="2" charset="-122"/>
                <a:ea typeface="宋体" panose="02010600030101010101" pitchFamily="2" charset="-122"/>
              </a:rPr>
              <a:t>2019/7/11</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64680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模型参数估计</a:t>
            </a:r>
          </a:p>
        </p:txBody>
      </p:sp>
      <p:sp>
        <p:nvSpPr>
          <p:cNvPr id="3" name="内容占位符 2"/>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取对数似然函数</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通常采用梯度下降法及拟牛顿法。</a:t>
            </a:r>
            <a:endParaRPr lang="en-US" altLang="zh-CN" dirty="0">
              <a:latin typeface="宋体" panose="02010600030101010101" pitchFamily="2" charset="-122"/>
              <a:ea typeface="宋体" panose="02010600030101010101" pitchFamily="2" charset="-122"/>
            </a:endParaRPr>
          </a:p>
        </p:txBody>
      </p:sp>
      <p:sp>
        <p:nvSpPr>
          <p:cNvPr id="4" name="页脚占位符 3"/>
          <p:cNvSpPr>
            <a:spLocks noGrp="1"/>
          </p:cNvSpPr>
          <p:nvPr>
            <p:ph type="ftr" sz="quarter" idx="10"/>
          </p:nvPr>
        </p:nvSpPr>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             </a:t>
            </a:r>
            <a:r>
              <a:rPr lang="zh-CN" altLang="en-GB" dirty="0">
                <a:latin typeface="宋体" panose="02010600030101010101" pitchFamily="2" charset="-122"/>
              </a:rPr>
              <a:t>北京邮电大学 </a:t>
            </a:r>
            <a:r>
              <a:rPr lang="zh-CN" altLang="en-US" dirty="0">
                <a:latin typeface="宋体" panose="02010600030101010101" pitchFamily="2" charset="-122"/>
              </a:rPr>
              <a:t>数据科学与服务</a:t>
            </a:r>
            <a:r>
              <a:rPr lang="zh-CN" altLang="en-GB" dirty="0">
                <a:latin typeface="宋体" panose="02010600030101010101" pitchFamily="2" charset="-122"/>
              </a:rPr>
              <a:t>中心</a:t>
            </a:r>
            <a:endParaRPr lang="zh-CN" altLang="en-US" dirty="0">
              <a:latin typeface="宋体" panose="02010600030101010101" pitchFamily="2" charset="-122"/>
            </a:endParaRPr>
          </a:p>
        </p:txBody>
      </p:sp>
      <p:pic>
        <p:nvPicPr>
          <p:cNvPr id="5" name="图片 4"/>
          <p:cNvPicPr>
            <a:picLocks noChangeAspect="1"/>
          </p:cNvPicPr>
          <p:nvPr/>
        </p:nvPicPr>
        <p:blipFill>
          <a:blip r:embed="rId2"/>
          <a:stretch>
            <a:fillRect/>
          </a:stretch>
        </p:blipFill>
        <p:spPr>
          <a:xfrm>
            <a:off x="1691680" y="2060848"/>
            <a:ext cx="5895975" cy="2695575"/>
          </a:xfrm>
          <a:prstGeom prst="rect">
            <a:avLst/>
          </a:prstGeom>
        </p:spPr>
      </p:pic>
      <p:pic>
        <p:nvPicPr>
          <p:cNvPr id="6" name="图片 5"/>
          <p:cNvPicPr>
            <a:picLocks noChangeAspect="1"/>
          </p:cNvPicPr>
          <p:nvPr/>
        </p:nvPicPr>
        <p:blipFill>
          <a:blip r:embed="rId3"/>
          <a:stretch>
            <a:fillRect/>
          </a:stretch>
        </p:blipFill>
        <p:spPr>
          <a:xfrm>
            <a:off x="1043608" y="5529264"/>
            <a:ext cx="6981825" cy="885825"/>
          </a:xfrm>
          <a:prstGeom prst="rect">
            <a:avLst/>
          </a:prstGeom>
        </p:spPr>
      </p:pic>
    </p:spTree>
    <p:extLst>
      <p:ext uri="{BB962C8B-B14F-4D97-AF65-F5344CB8AC3E}">
        <p14:creationId xmlns:p14="http://schemas.microsoft.com/office/powerpoint/2010/main" val="2153183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多项逻辑斯蒂回归</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设</a:t>
                </a:r>
                <a14:m>
                  <m:oMath xmlns:m="http://schemas.openxmlformats.org/officeDocument/2006/math">
                    <m:r>
                      <a:rPr lang="en-US" altLang="zh-CN" b="0" i="1" smtClean="0">
                        <a:latin typeface="Cambria Math" panose="02040503050406030204" pitchFamily="18" charset="0"/>
                      </a:rPr>
                      <m:t>𝑌</m:t>
                    </m:r>
                  </m:oMath>
                </a14:m>
                <a:r>
                  <a:rPr lang="zh-CN" altLang="en-US" dirty="0">
                    <a:latin typeface="宋体" panose="02010600030101010101" pitchFamily="2" charset="-122"/>
                    <a:ea typeface="宋体" panose="02010600030101010101" pitchFamily="2" charset="-122"/>
                  </a:rPr>
                  <a:t>的取值集合为</a:t>
                </a:r>
                <a14:m>
                  <m:oMath xmlns:m="http://schemas.openxmlformats.org/officeDocument/2006/math">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1,2,…,</m:t>
                        </m:r>
                        <m:r>
                          <a:rPr lang="en-US" altLang="zh-CN" b="0" i="1" dirty="0" smtClean="0">
                            <a:latin typeface="Cambria Math" panose="02040503050406030204" pitchFamily="18" charset="0"/>
                          </a:rPr>
                          <m:t>𝐾</m:t>
                        </m:r>
                      </m:e>
                    </m:d>
                  </m:oMath>
                </a14:m>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多项</a:t>
                </a:r>
                <a:r>
                  <a:rPr lang="en-US" altLang="zh-CN" dirty="0">
                    <a:latin typeface="宋体" panose="02010600030101010101" pitchFamily="2" charset="-122"/>
                    <a:ea typeface="宋体" panose="02010600030101010101" pitchFamily="2" charset="-122"/>
                  </a:rPr>
                  <a:t>logistic</a:t>
                </a:r>
                <a:r>
                  <a:rPr lang="zh-CN" altLang="en-US" dirty="0">
                    <a:latin typeface="宋体" panose="02010600030101010101" pitchFamily="2" charset="-122"/>
                    <a:ea typeface="宋体" panose="02010600030101010101" pitchFamily="2" charset="-122"/>
                  </a:rPr>
                  <a:t>回归模型</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p>
                    </m:s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p>
                    </m:sSup>
                  </m:oMath>
                </a14:m>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315" t="-2384"/>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             </a:t>
            </a:r>
            <a:r>
              <a:rPr lang="zh-CN" altLang="en-GB" dirty="0">
                <a:latin typeface="宋体" panose="02010600030101010101" pitchFamily="2" charset="-122"/>
              </a:rPr>
              <a:t>北京邮电大学 </a:t>
            </a:r>
            <a:r>
              <a:rPr lang="zh-CN" altLang="en-US" dirty="0">
                <a:latin typeface="宋体" panose="02010600030101010101" pitchFamily="2" charset="-122"/>
              </a:rPr>
              <a:t>数据科学与服务</a:t>
            </a:r>
            <a:r>
              <a:rPr lang="zh-CN" altLang="en-GB" dirty="0">
                <a:latin typeface="宋体" panose="02010600030101010101" pitchFamily="2" charset="-122"/>
              </a:rPr>
              <a:t>中心</a:t>
            </a:r>
            <a:endParaRPr lang="zh-CN" altLang="en-US" dirty="0">
              <a:latin typeface="宋体" panose="02010600030101010101" pitchFamily="2" charset="-122"/>
            </a:endParaRPr>
          </a:p>
        </p:txBody>
      </p:sp>
      <p:pic>
        <p:nvPicPr>
          <p:cNvPr id="5" name="图片 4"/>
          <p:cNvPicPr>
            <a:picLocks noChangeAspect="1"/>
          </p:cNvPicPr>
          <p:nvPr/>
        </p:nvPicPr>
        <p:blipFill>
          <a:blip r:embed="rId3"/>
          <a:stretch>
            <a:fillRect/>
          </a:stretch>
        </p:blipFill>
        <p:spPr>
          <a:xfrm>
            <a:off x="1331640" y="2996952"/>
            <a:ext cx="6572250" cy="2686050"/>
          </a:xfrm>
          <a:prstGeom prst="rect">
            <a:avLst/>
          </a:prstGeom>
        </p:spPr>
      </p:pic>
    </p:spTree>
    <p:extLst>
      <p:ext uri="{BB962C8B-B14F-4D97-AF65-F5344CB8AC3E}">
        <p14:creationId xmlns:p14="http://schemas.microsoft.com/office/powerpoint/2010/main" val="3257207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最大熵原理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最大熵原理：</a:t>
                </a:r>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学习概率模型时，在所有可能的概率模型</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分布</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中，熵最大的模型是最好的模型，表述为在满足约束条件的模型集合中选取熵最大的模型。</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假设离散随机变量</a:t>
                </a:r>
                <a14:m>
                  <m:oMath xmlns:m="http://schemas.openxmlformats.org/officeDocument/2006/math">
                    <m:r>
                      <a:rPr lang="en-US" altLang="zh-CN" b="0" i="1" smtClean="0">
                        <a:latin typeface="Cambria Math" panose="02040503050406030204" pitchFamily="18" charset="0"/>
                        <a:ea typeface="宋体" panose="02010600030101010101" pitchFamily="2" charset="-122"/>
                      </a:rPr>
                      <m:t>𝑋</m:t>
                    </m:r>
                  </m:oMath>
                </a14:m>
                <a:r>
                  <a:rPr lang="zh-CN" altLang="en-US" dirty="0">
                    <a:latin typeface="宋体" panose="02010600030101010101" pitchFamily="2" charset="-122"/>
                    <a:ea typeface="宋体" panose="02010600030101010101" pitchFamily="2" charset="-122"/>
                  </a:rPr>
                  <a:t>的概率分布式</a:t>
                </a:r>
                <a:r>
                  <a:rPr lang="en-US" altLang="zh-CN" i="1" dirty="0">
                    <a:latin typeface="宋体" panose="02010600030101010101" pitchFamily="2" charset="-122"/>
                    <a:ea typeface="宋体" panose="02010600030101010101" pitchFamily="2" charset="-122"/>
                  </a:rPr>
                  <a:t>P(X)</a:t>
                </a:r>
                <a:r>
                  <a:rPr lang="zh-CN" altLang="en-US" dirty="0">
                    <a:latin typeface="宋体" panose="02010600030101010101" pitchFamily="2" charset="-122"/>
                    <a:ea typeface="宋体" panose="02010600030101010101" pitchFamily="2" charset="-122"/>
                  </a:rPr>
                  <a:t>，其熵是</a:t>
                </a:r>
                <a:endParaRPr lang="en-US" altLang="zh-CN" dirty="0">
                  <a:latin typeface="宋体" panose="02010600030101010101" pitchFamily="2" charset="-122"/>
                  <a:ea typeface="宋体" panose="02010600030101010101" pitchFamily="2" charset="-122"/>
                </a:endParaRPr>
              </a:p>
              <a:p>
                <a:pPr lvl="1"/>
                <a14:m>
                  <m:oMath xmlns:m="http://schemas.openxmlformats.org/officeDocument/2006/math">
                    <m:r>
                      <a:rPr lang="en-US" altLang="zh-CN" b="0" i="1" smtClean="0">
                        <a:latin typeface="Cambria Math" panose="02040503050406030204" pitchFamily="18" charset="0"/>
                        <a:ea typeface="宋体" panose="02010600030101010101" pitchFamily="2" charset="-122"/>
                      </a:rPr>
                      <m:t>𝐻</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𝑃</m:t>
                        </m:r>
                      </m:e>
                    </m:d>
                    <m:r>
                      <a:rPr lang="en-US" altLang="zh-CN" b="0" i="1" smtClean="0">
                        <a:latin typeface="Cambria Math" panose="02040503050406030204" pitchFamily="18" charset="0"/>
                        <a:ea typeface="宋体" panose="02010600030101010101" pitchFamily="2" charset="-122"/>
                      </a:rPr>
                      <m:t>=−</m:t>
                    </m:r>
                    <m:nary>
                      <m:naryPr>
                        <m:chr m:val="∑"/>
                        <m:supHide m:val="on"/>
                        <m:ctrlPr>
                          <a:rPr lang="en-US" altLang="zh-CN" b="0" i="1" smtClean="0">
                            <a:latin typeface="Cambria Math" panose="02040503050406030204" pitchFamily="18" charset="0"/>
                            <a:ea typeface="宋体" panose="02010600030101010101" pitchFamily="2" charset="-122"/>
                          </a:rPr>
                        </m:ctrlPr>
                      </m:naryPr>
                      <m:sub>
                        <m:r>
                          <m:rPr>
                            <m:brk m:alnAt="7"/>
                          </m:rPr>
                          <a:rPr lang="en-US" altLang="zh-CN" b="0" i="1" smtClean="0">
                            <a:latin typeface="Cambria Math" panose="02040503050406030204" pitchFamily="18" charset="0"/>
                            <a:ea typeface="宋体" panose="02010600030101010101" pitchFamily="2" charset="-122"/>
                          </a:rPr>
                          <m:t>𝑋</m:t>
                        </m:r>
                      </m:sub>
                      <m:sup/>
                      <m:e>
                        <m:r>
                          <a:rPr lang="en-US" altLang="zh-CN" b="0" i="1" smtClean="0">
                            <a:latin typeface="Cambria Math" panose="02040503050406030204" pitchFamily="18" charset="0"/>
                            <a:ea typeface="宋体" panose="02010600030101010101" pitchFamily="2" charset="-122"/>
                          </a:rPr>
                          <m:t>𝑃</m:t>
                        </m:r>
                        <m:d>
                          <m:dPr>
                            <m:ctrlPr>
                              <a:rPr lang="en-US" altLang="zh-CN" b="0" i="1" smtClean="0">
                                <a:latin typeface="Cambria Math" panose="02040503050406030204" pitchFamily="18" charset="0"/>
                                <a:ea typeface="宋体" panose="02010600030101010101" pitchFamily="2" charset="-122"/>
                              </a:rPr>
                            </m:ctrlPr>
                          </m:dPr>
                          <m:e>
                            <m:r>
                              <m:rPr>
                                <m:sty m:val="p"/>
                              </m:rPr>
                              <a:rPr lang="en-US" altLang="zh-CN" i="1">
                                <a:latin typeface="Cambria Math" panose="02040503050406030204" pitchFamily="18" charset="0"/>
                                <a:ea typeface="宋体" panose="02010600030101010101" pitchFamily="2" charset="-122"/>
                              </a:rPr>
                              <m:t>x</m:t>
                            </m:r>
                          </m:e>
                        </m:d>
                        <m:r>
                          <a:rPr lang="en-US" altLang="zh-CN" b="0" i="1" smtClean="0">
                            <a:latin typeface="Cambria Math" panose="02040503050406030204" pitchFamily="18" charset="0"/>
                            <a:ea typeface="宋体" panose="02010600030101010101" pitchFamily="2" charset="-122"/>
                          </a:rPr>
                          <m:t>𝑙𝑜𝑔𝑃</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𝑥</m:t>
                            </m:r>
                          </m:e>
                        </m:d>
                      </m:e>
                    </m:nary>
                    <m:r>
                      <a:rPr lang="en-US" altLang="zh-CN" b="0" i="1" smtClean="0">
                        <a:latin typeface="Cambria Math" panose="02040503050406030204" pitchFamily="18" charset="0"/>
                        <a:ea typeface="宋体" panose="02010600030101010101" pitchFamily="2" charset="-122"/>
                      </a:rPr>
                      <m:t>       </m:t>
                    </m:r>
                    <m:r>
                      <a:rPr lang="zh-CN" altLang="en-US" i="1">
                        <a:latin typeface="Cambria Math" panose="02040503050406030204" pitchFamily="18" charset="0"/>
                        <a:ea typeface="宋体" panose="02010600030101010101" pitchFamily="2" charset="-122"/>
                      </a:rPr>
                      <m:t>（</m:t>
                    </m:r>
                  </m:oMath>
                </a14:m>
                <a:r>
                  <a:rPr lang="zh-CN" altLang="en-US" b="0" dirty="0">
                    <a:latin typeface="宋体" panose="02010600030101010101" pitchFamily="2" charset="-122"/>
                    <a:ea typeface="宋体" panose="02010600030101010101" pitchFamily="2" charset="-122"/>
                  </a:rPr>
                  <a:t>定义见</a:t>
                </a:r>
                <a:r>
                  <a:rPr lang="en-US" altLang="zh-CN" b="0" dirty="0">
                    <a:latin typeface="宋体" panose="02010600030101010101" pitchFamily="2" charset="-122"/>
                    <a:ea typeface="宋体" panose="02010600030101010101" pitchFamily="2" charset="-122"/>
                  </a:rPr>
                  <a:t>5.2.2</a:t>
                </a:r>
                <a:r>
                  <a:rPr lang="zh-CN" altLang="en-US" b="0" dirty="0">
                    <a:latin typeface="宋体" panose="02010600030101010101" pitchFamily="2" charset="-122"/>
                    <a:ea typeface="宋体" panose="02010600030101010101" pitchFamily="2" charset="-122"/>
                  </a:rPr>
                  <a:t>节）</a:t>
                </a:r>
                <a:endParaRPr lang="en-US" altLang="zh-CN" b="0"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熵满足下列不等式：</a:t>
                </a:r>
                <a:endParaRPr lang="en-US" altLang="zh-CN" dirty="0">
                  <a:latin typeface="宋体" panose="02010600030101010101" pitchFamily="2" charset="-122"/>
                  <a:ea typeface="宋体" panose="02010600030101010101" pitchFamily="2" charset="-122"/>
                </a:endParaRPr>
              </a:p>
              <a:p>
                <a:pPr lvl="1"/>
                <a14:m>
                  <m:oMath xmlns:m="http://schemas.openxmlformats.org/officeDocument/2006/math">
                    <m:r>
                      <a:rPr lang="en-US" altLang="zh-CN" b="0" i="1" smtClean="0">
                        <a:latin typeface="Cambria Math" panose="02040503050406030204" pitchFamily="18" charset="0"/>
                        <a:ea typeface="宋体" panose="02010600030101010101" pitchFamily="2" charset="-122"/>
                      </a:rPr>
                      <m:t>0≤</m:t>
                    </m:r>
                    <m:r>
                      <a:rPr lang="en-US" altLang="zh-CN" b="0" i="1" smtClean="0">
                        <a:latin typeface="Cambria Math" panose="02040503050406030204" pitchFamily="18" charset="0"/>
                        <a:ea typeface="宋体" panose="02010600030101010101" pitchFamily="2" charset="-122"/>
                      </a:rPr>
                      <m:t>𝐻</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𝑃</m:t>
                        </m:r>
                      </m:e>
                    </m:d>
                    <m:r>
                      <a:rPr lang="en-US" altLang="zh-CN" b="0" i="1" smtClean="0">
                        <a:latin typeface="Cambria Math" panose="02040503050406030204" pitchFamily="18" charset="0"/>
                        <a:ea typeface="宋体" panose="02010600030101010101" pitchFamily="2" charset="-122"/>
                      </a:rPr>
                      <m:t>≤</m:t>
                    </m:r>
                    <m:r>
                      <m:rPr>
                        <m:sty m:val="p"/>
                      </m:rPr>
                      <a:rPr lang="en-US" altLang="zh-CN" b="0" i="0" smtClean="0">
                        <a:latin typeface="Cambria Math" panose="02040503050406030204" pitchFamily="18" charset="0"/>
                        <a:ea typeface="宋体" panose="02010600030101010101" pitchFamily="2" charset="-122"/>
                      </a:rPr>
                      <m:t>log</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𝑥</m:t>
                    </m:r>
                    <m:r>
                      <a:rPr lang="en-US" altLang="zh-CN" b="0" i="1" smtClean="0">
                        <a:latin typeface="Cambria Math" panose="02040503050406030204" pitchFamily="18" charset="0"/>
                        <a:ea typeface="宋体" panose="02010600030101010101" pitchFamily="2" charset="-122"/>
                      </a:rPr>
                      <m:t>|</m:t>
                    </m:r>
                  </m:oMath>
                </a14:m>
                <a:r>
                  <a:rPr lang="en-US" altLang="zh-CN" dirty="0">
                    <a:latin typeface="宋体" panose="02010600030101010101" pitchFamily="2" charset="-122"/>
                    <a:ea typeface="宋体" panose="02010600030101010101" pitchFamily="2" charset="-122"/>
                  </a:rPr>
                  <a:t>,</a:t>
                </a:r>
                <a14:m>
                  <m:oMath xmlns:m="http://schemas.openxmlformats.org/officeDocument/2006/math">
                    <m:r>
                      <a:rPr lang="en-US" altLang="zh-CN" b="0" i="1" dirty="0" smtClean="0">
                        <a:latin typeface="Cambria Math" panose="02040503050406030204" pitchFamily="18" charset="0"/>
                        <a:ea typeface="宋体" panose="02010600030101010101" pitchFamily="2" charset="-122"/>
                      </a:rPr>
                      <m:t>|</m:t>
                    </m:r>
                    <m:r>
                      <a:rPr lang="en-US" altLang="zh-CN" b="0" i="1" dirty="0" smtClean="0">
                        <a:latin typeface="Cambria Math" panose="02040503050406030204" pitchFamily="18" charset="0"/>
                        <a:ea typeface="宋体" panose="02010600030101010101" pitchFamily="2" charset="-122"/>
                      </a:rPr>
                      <m:t>𝑥</m:t>
                    </m:r>
                    <m:r>
                      <a:rPr lang="en-US" altLang="zh-CN" b="0" i="1" dirty="0" smtClean="0">
                        <a:latin typeface="Cambria Math" panose="02040503050406030204" pitchFamily="18" charset="0"/>
                        <a:ea typeface="宋体" panose="02010600030101010101" pitchFamily="2" charset="-122"/>
                      </a:rPr>
                      <m:t>|</m:t>
                    </m:r>
                    <m:r>
                      <a:rPr lang="zh-CN" altLang="en-US" i="1" dirty="0">
                        <a:latin typeface="Cambria Math" panose="02040503050406030204" pitchFamily="18" charset="0"/>
                        <a:ea typeface="宋体" panose="02010600030101010101" pitchFamily="2" charset="-122"/>
                      </a:rPr>
                      <m:t>是</m:t>
                    </m:r>
                    <m:r>
                      <m:rPr>
                        <m:sty m:val="p"/>
                      </m:rPr>
                      <a:rPr lang="en-US" altLang="zh-CN" b="0" i="0" dirty="0" smtClean="0">
                        <a:latin typeface="Cambria Math" panose="02040503050406030204" pitchFamily="18" charset="0"/>
                        <a:ea typeface="宋体" panose="02010600030101010101" pitchFamily="2" charset="-122"/>
                      </a:rPr>
                      <m:t>X</m:t>
                    </m:r>
                    <m:r>
                      <a:rPr lang="zh-CN" altLang="en-US" i="1" dirty="0">
                        <a:latin typeface="Cambria Math" panose="02040503050406030204" pitchFamily="18" charset="0"/>
                        <a:ea typeface="宋体" panose="02010600030101010101" pitchFamily="2" charset="-122"/>
                      </a:rPr>
                      <m:t>的</m:t>
                    </m:r>
                  </m:oMath>
                </a14:m>
                <a:r>
                  <a:rPr lang="zh-CN" altLang="en-US" dirty="0">
                    <a:latin typeface="宋体" panose="02010600030101010101" pitchFamily="2" charset="-122"/>
                    <a:ea typeface="宋体" panose="02010600030101010101" pitchFamily="2" charset="-122"/>
                  </a:rPr>
                  <a:t>取值个数，当且仅当</a:t>
                </a:r>
                <a:r>
                  <a:rPr lang="en-US" altLang="zh-CN" dirty="0">
                    <a:latin typeface="宋体" panose="02010600030101010101" pitchFamily="2" charset="-122"/>
                    <a:ea typeface="宋体" panose="02010600030101010101" pitchFamily="2" charset="-122"/>
                  </a:rPr>
                  <a:t>X</a:t>
                </a:r>
                <a:r>
                  <a:rPr lang="zh-CN" altLang="en-US" dirty="0">
                    <a:latin typeface="宋体" panose="02010600030101010101" pitchFamily="2" charset="-122"/>
                    <a:ea typeface="宋体" panose="02010600030101010101" pitchFamily="2" charset="-122"/>
                  </a:rPr>
                  <a:t>的分布是均匀分布时右边的等号成立，即熵最大。</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315" t="-2133"/>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             </a:t>
            </a:r>
            <a:r>
              <a:rPr lang="zh-CN" altLang="en-GB" dirty="0">
                <a:latin typeface="宋体" panose="02010600030101010101" pitchFamily="2" charset="-122"/>
              </a:rPr>
              <a:t>北京邮电大学 </a:t>
            </a:r>
            <a:r>
              <a:rPr lang="zh-CN" altLang="en-US" dirty="0">
                <a:latin typeface="宋体" panose="02010600030101010101" pitchFamily="2" charset="-122"/>
              </a:rPr>
              <a:t>数据科学与服务</a:t>
            </a:r>
            <a:r>
              <a:rPr lang="zh-CN" altLang="en-GB" dirty="0">
                <a:latin typeface="宋体" panose="02010600030101010101" pitchFamily="2" charset="-122"/>
              </a:rPr>
              <a:t>中心</a:t>
            </a:r>
            <a:endParaRPr lang="zh-CN" altLang="en-US" dirty="0">
              <a:latin typeface="宋体" panose="02010600030101010101" pitchFamily="2" charset="-122"/>
            </a:endParaRPr>
          </a:p>
        </p:txBody>
      </p:sp>
    </p:spTree>
    <p:extLst>
      <p:ext uri="{BB962C8B-B14F-4D97-AF65-F5344CB8AC3E}">
        <p14:creationId xmlns:p14="http://schemas.microsoft.com/office/powerpoint/2010/main" val="4090221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最大熵原理举例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假设随机变量</a:t>
                </a:r>
                <a14:m>
                  <m:oMath xmlns:m="http://schemas.openxmlformats.org/officeDocument/2006/math">
                    <m:r>
                      <a:rPr lang="en-US" altLang="zh-CN" b="0" i="1" smtClean="0">
                        <a:latin typeface="Cambria Math" panose="02040503050406030204" pitchFamily="18" charset="0"/>
                        <a:ea typeface="宋体" panose="02010600030101010101" pitchFamily="2" charset="-122"/>
                      </a:rPr>
                      <m:t>𝑋</m:t>
                    </m:r>
                    <m:r>
                      <a:rPr lang="zh-CN" altLang="en-US" i="1">
                        <a:latin typeface="Cambria Math" panose="02040503050406030204" pitchFamily="18" charset="0"/>
                        <a:ea typeface="宋体" panose="02010600030101010101" pitchFamily="2" charset="-122"/>
                      </a:rPr>
                      <m:t>有</m:t>
                    </m:r>
                  </m:oMath>
                </a14:m>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个取值</a:t>
                </a:r>
                <a:r>
                  <a:rPr lang="en-US" altLang="zh-CN" dirty="0">
                    <a:latin typeface="宋体" panose="02010600030101010101" pitchFamily="2" charset="-122"/>
                    <a:ea typeface="宋体" panose="02010600030101010101" pitchFamily="2" charset="-122"/>
                  </a:rPr>
                  <a:t>{A,B,C,D,E},</a:t>
                </a:r>
                <a:r>
                  <a:rPr lang="zh-CN" altLang="en-US" dirty="0">
                    <a:latin typeface="宋体" panose="02010600030101010101" pitchFamily="2" charset="-122"/>
                    <a:ea typeface="宋体" panose="02010600030101010101" pitchFamily="2" charset="-122"/>
                  </a:rPr>
                  <a:t>估计各个值得概率。</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解：</a:t>
                </a:r>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满足</a:t>
                </a:r>
                <a14:m>
                  <m:oMath xmlns:m="http://schemas.openxmlformats.org/officeDocument/2006/math">
                    <m:r>
                      <a:rPr lang="en-US" altLang="zh-CN" b="0" i="1" smtClean="0">
                        <a:latin typeface="Cambria Math" panose="02040503050406030204" pitchFamily="18" charset="0"/>
                        <a:ea typeface="宋体" panose="02010600030101010101" pitchFamily="2" charset="-122"/>
                      </a:rPr>
                      <m:t>𝑃</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𝐴</m:t>
                        </m:r>
                      </m:e>
                    </m:d>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𝑃</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𝐵</m:t>
                        </m:r>
                      </m:e>
                    </m:d>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𝑃</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𝐶</m:t>
                        </m:r>
                      </m:e>
                    </m:d>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𝑃</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𝐷</m:t>
                        </m:r>
                      </m:e>
                    </m:d>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𝑃</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𝐸</m:t>
                    </m:r>
                    <m:r>
                      <a:rPr lang="zh-CN" altLang="en-US" i="1">
                        <a:latin typeface="Cambria Math" panose="02040503050406030204" pitchFamily="18" charset="0"/>
                        <a:ea typeface="宋体" panose="02010600030101010101" pitchFamily="2" charset="-122"/>
                      </a:rPr>
                      <m:t>）</m:t>
                    </m:r>
                    <m:r>
                      <a:rPr lang="en-US" altLang="zh-CN" i="1" smtClean="0">
                        <a:latin typeface="Cambria Math" panose="02040503050406030204" pitchFamily="18" charset="0"/>
                        <a:ea typeface="宋体" panose="02010600030101010101" pitchFamily="2" charset="-122"/>
                      </a:rPr>
                      <m:t>=</m:t>
                    </m:r>
                    <m:r>
                      <a:rPr lang="en-US" altLang="zh-CN" b="0" i="0" smtClean="0">
                        <a:latin typeface="Cambria Math" panose="02040503050406030204" pitchFamily="18" charset="0"/>
                        <a:ea typeface="宋体" panose="02010600030101010101" pitchFamily="2" charset="-122"/>
                      </a:rPr>
                      <m:t>1</m:t>
                    </m:r>
                  </m:oMath>
                </a14:m>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等概率估计</a:t>
                </a:r>
                <a14:m>
                  <m:oMath xmlns:m="http://schemas.openxmlformats.org/officeDocument/2006/math">
                    <m:r>
                      <a:rPr lang="en-US" altLang="zh-CN">
                        <a:latin typeface="Cambria Math" panose="02040503050406030204" pitchFamily="18" charset="0"/>
                        <a:ea typeface="宋体" panose="02010600030101010101" pitchFamily="2" charset="-122"/>
                      </a:rPr>
                      <m:t>𝑃</m:t>
                    </m:r>
                    <m:d>
                      <m:dPr>
                        <m:ctrlPr>
                          <a:rPr lang="en-US" altLang="zh-CN" i="1">
                            <a:latin typeface="Cambria Math" panose="02040503050406030204" pitchFamily="18" charset="0"/>
                            <a:ea typeface="宋体" panose="02010600030101010101" pitchFamily="2" charset="-122"/>
                          </a:rPr>
                        </m:ctrlPr>
                      </m:dPr>
                      <m:e>
                        <m:r>
                          <a:rPr lang="en-US" altLang="zh-CN">
                            <a:latin typeface="Cambria Math" panose="02040503050406030204" pitchFamily="18" charset="0"/>
                            <a:ea typeface="宋体" panose="02010600030101010101" pitchFamily="2" charset="-122"/>
                          </a:rPr>
                          <m:t>𝐴</m:t>
                        </m:r>
                      </m:e>
                    </m:d>
                    <m:r>
                      <a:rPr lang="en-US" altLang="zh-CN">
                        <a:latin typeface="Cambria Math" panose="02040503050406030204" pitchFamily="18" charset="0"/>
                        <a:ea typeface="宋体" panose="02010600030101010101" pitchFamily="2" charset="-122"/>
                      </a:rPr>
                      <m:t>=</m:t>
                    </m:r>
                    <m:r>
                      <a:rPr lang="en-US" altLang="zh-CN">
                        <a:latin typeface="Cambria Math" panose="02040503050406030204" pitchFamily="18" charset="0"/>
                        <a:ea typeface="宋体" panose="02010600030101010101" pitchFamily="2" charset="-122"/>
                      </a:rPr>
                      <m:t>𝑃</m:t>
                    </m:r>
                    <m:d>
                      <m:dPr>
                        <m:ctrlPr>
                          <a:rPr lang="en-US" altLang="zh-CN" i="1">
                            <a:latin typeface="Cambria Math" panose="02040503050406030204" pitchFamily="18" charset="0"/>
                            <a:ea typeface="宋体" panose="02010600030101010101" pitchFamily="2" charset="-122"/>
                          </a:rPr>
                        </m:ctrlPr>
                      </m:dPr>
                      <m:e>
                        <m:r>
                          <a:rPr lang="en-US" altLang="zh-CN">
                            <a:latin typeface="Cambria Math" panose="02040503050406030204" pitchFamily="18" charset="0"/>
                            <a:ea typeface="宋体" panose="02010600030101010101" pitchFamily="2" charset="-122"/>
                          </a:rPr>
                          <m:t>𝐵</m:t>
                        </m:r>
                      </m:e>
                    </m:d>
                    <m:r>
                      <a:rPr lang="en-US" altLang="zh-CN">
                        <a:latin typeface="Cambria Math" panose="02040503050406030204" pitchFamily="18" charset="0"/>
                        <a:ea typeface="宋体" panose="02010600030101010101" pitchFamily="2" charset="-122"/>
                      </a:rPr>
                      <m:t>=</m:t>
                    </m:r>
                    <m:r>
                      <a:rPr lang="en-US" altLang="zh-CN">
                        <a:latin typeface="Cambria Math" panose="02040503050406030204" pitchFamily="18" charset="0"/>
                        <a:ea typeface="宋体" panose="02010600030101010101" pitchFamily="2" charset="-122"/>
                      </a:rPr>
                      <m:t>𝑃</m:t>
                    </m:r>
                    <m:d>
                      <m:dPr>
                        <m:ctrlPr>
                          <a:rPr lang="en-US" altLang="zh-CN" i="1">
                            <a:latin typeface="Cambria Math" panose="02040503050406030204" pitchFamily="18" charset="0"/>
                            <a:ea typeface="宋体" panose="02010600030101010101" pitchFamily="2" charset="-122"/>
                          </a:rPr>
                        </m:ctrlPr>
                      </m:dPr>
                      <m:e>
                        <m:r>
                          <a:rPr lang="en-US" altLang="zh-CN">
                            <a:latin typeface="Cambria Math" panose="02040503050406030204" pitchFamily="18" charset="0"/>
                            <a:ea typeface="宋体" panose="02010600030101010101" pitchFamily="2" charset="-122"/>
                          </a:rPr>
                          <m:t>𝐶</m:t>
                        </m:r>
                      </m:e>
                    </m:d>
                    <m:r>
                      <a:rPr lang="en-US" altLang="zh-CN">
                        <a:latin typeface="Cambria Math" panose="02040503050406030204" pitchFamily="18" charset="0"/>
                        <a:ea typeface="宋体" panose="02010600030101010101" pitchFamily="2" charset="-122"/>
                      </a:rPr>
                      <m:t>=</m:t>
                    </m:r>
                    <m:r>
                      <a:rPr lang="en-US" altLang="zh-CN">
                        <a:latin typeface="Cambria Math" panose="02040503050406030204" pitchFamily="18" charset="0"/>
                        <a:ea typeface="宋体" panose="02010600030101010101" pitchFamily="2" charset="-122"/>
                      </a:rPr>
                      <m:t>𝑃</m:t>
                    </m:r>
                    <m:d>
                      <m:dPr>
                        <m:ctrlPr>
                          <a:rPr lang="en-US" altLang="zh-CN" i="1">
                            <a:latin typeface="Cambria Math" panose="02040503050406030204" pitchFamily="18" charset="0"/>
                            <a:ea typeface="宋体" panose="02010600030101010101" pitchFamily="2" charset="-122"/>
                          </a:rPr>
                        </m:ctrlPr>
                      </m:dPr>
                      <m:e>
                        <m:r>
                          <a:rPr lang="en-US" altLang="zh-CN">
                            <a:latin typeface="Cambria Math" panose="02040503050406030204" pitchFamily="18" charset="0"/>
                            <a:ea typeface="宋体" panose="02010600030101010101" pitchFamily="2" charset="-122"/>
                          </a:rPr>
                          <m:t>𝐷</m:t>
                        </m:r>
                      </m:e>
                    </m:d>
                    <m:r>
                      <a:rPr lang="en-US" altLang="zh-CN">
                        <a:latin typeface="Cambria Math" panose="02040503050406030204" pitchFamily="18" charset="0"/>
                        <a:ea typeface="宋体" panose="02010600030101010101" pitchFamily="2" charset="-122"/>
                      </a:rPr>
                      <m:t>=</m:t>
                    </m:r>
                    <m:r>
                      <a:rPr lang="en-US" altLang="zh-CN">
                        <a:latin typeface="Cambria Math" panose="02040503050406030204" pitchFamily="18" charset="0"/>
                        <a:ea typeface="宋体" panose="02010600030101010101" pitchFamily="2" charset="-122"/>
                      </a:rPr>
                      <m:t>𝑃</m:t>
                    </m:r>
                    <m:r>
                      <a:rPr lang="en-US" altLang="zh-CN">
                        <a:latin typeface="Cambria Math" panose="02040503050406030204" pitchFamily="18" charset="0"/>
                        <a:ea typeface="宋体" panose="02010600030101010101" pitchFamily="2" charset="-122"/>
                      </a:rPr>
                      <m:t>(</m:t>
                    </m:r>
                    <m:r>
                      <a:rPr lang="en-US" altLang="zh-CN">
                        <a:latin typeface="Cambria Math" panose="02040503050406030204" pitchFamily="18" charset="0"/>
                        <a:ea typeface="宋体" panose="02010600030101010101" pitchFamily="2" charset="-122"/>
                      </a:rPr>
                      <m:t>𝐸</m:t>
                    </m:r>
                    <m:r>
                      <a:rPr lang="zh-CN" altLang="en-US">
                        <a:latin typeface="Cambria Math" panose="02040503050406030204" pitchFamily="18" charset="0"/>
                        <a:ea typeface="宋体" panose="02010600030101010101" pitchFamily="2" charset="-122"/>
                      </a:rPr>
                      <m:t>）</m:t>
                    </m:r>
                    <m:r>
                      <a:rPr lang="en-US" altLang="zh-CN">
                        <a:latin typeface="Cambria Math" panose="02040503050406030204" pitchFamily="18" charset="0"/>
                        <a:ea typeface="宋体" panose="02010600030101010101" pitchFamily="2" charset="-122"/>
                      </a:rPr>
                      <m:t>=</m:t>
                    </m:r>
                    <m:f>
                      <m:fPr>
                        <m:ctrlPr>
                          <a:rPr lang="en-US" altLang="zh-CN" i="1">
                            <a:latin typeface="Cambria Math" panose="02040503050406030204" pitchFamily="18" charset="0"/>
                            <a:ea typeface="宋体" panose="02010600030101010101" pitchFamily="2" charset="-122"/>
                          </a:rPr>
                        </m:ctrlPr>
                      </m:fPr>
                      <m:num>
                        <m:r>
                          <a:rPr lang="en-US" altLang="zh-CN">
                            <a:latin typeface="Cambria Math" panose="02040503050406030204" pitchFamily="18" charset="0"/>
                            <a:ea typeface="宋体" panose="02010600030101010101" pitchFamily="2" charset="-122"/>
                          </a:rPr>
                          <m:t>1</m:t>
                        </m:r>
                      </m:num>
                      <m:den>
                        <m:r>
                          <a:rPr lang="en-US" altLang="zh-CN">
                            <a:latin typeface="Cambria Math" panose="02040503050406030204" pitchFamily="18" charset="0"/>
                            <a:ea typeface="宋体" panose="02010600030101010101" pitchFamily="2" charset="-122"/>
                          </a:rPr>
                          <m:t>5</m:t>
                        </m:r>
                      </m:den>
                    </m:f>
                  </m:oMath>
                </a14:m>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加入一些约束条件：</a:t>
                </a:r>
                <a14:m>
                  <m:oMath xmlns:m="http://schemas.openxmlformats.org/officeDocument/2006/math">
                    <m:r>
                      <a:rPr lang="en-US" altLang="zh-CN" b="0" i="1" smtClean="0">
                        <a:latin typeface="Cambria Math" panose="02040503050406030204" pitchFamily="18" charset="0"/>
                        <a:ea typeface="宋体" panose="02010600030101010101" pitchFamily="2" charset="-122"/>
                      </a:rPr>
                      <m:t>𝑃</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𝐴</m:t>
                        </m:r>
                      </m:e>
                    </m:d>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𝑃</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𝐵</m:t>
                        </m:r>
                      </m:e>
                    </m:d>
                    <m:r>
                      <a:rPr lang="en-US" altLang="zh-CN" b="0" i="1" smtClean="0">
                        <a:latin typeface="Cambria Math" panose="02040503050406030204" pitchFamily="18" charset="0"/>
                        <a:ea typeface="宋体" panose="02010600030101010101" pitchFamily="2" charset="-122"/>
                      </a:rPr>
                      <m:t>=</m:t>
                    </m:r>
                    <m:f>
                      <m:fPr>
                        <m:ctrlPr>
                          <a:rPr lang="en-US" altLang="zh-CN" b="0" i="1" smtClean="0">
                            <a:latin typeface="Cambria Math" panose="02040503050406030204" pitchFamily="18" charset="0"/>
                            <a:ea typeface="宋体" panose="02010600030101010101" pitchFamily="2" charset="-122"/>
                          </a:rPr>
                        </m:ctrlPr>
                      </m:fPr>
                      <m:num>
                        <m:r>
                          <a:rPr lang="en-US" altLang="zh-CN" b="0" i="1" smtClean="0">
                            <a:latin typeface="Cambria Math" panose="02040503050406030204" pitchFamily="18" charset="0"/>
                            <a:ea typeface="宋体" panose="02010600030101010101" pitchFamily="2" charset="-122"/>
                          </a:rPr>
                          <m:t>3</m:t>
                        </m:r>
                      </m:num>
                      <m:den>
                        <m:r>
                          <a:rPr lang="en-US" altLang="zh-CN" b="0" i="1" smtClean="0">
                            <a:latin typeface="Cambria Math" panose="02040503050406030204" pitchFamily="18" charset="0"/>
                            <a:ea typeface="宋体" panose="02010600030101010101" pitchFamily="2" charset="-122"/>
                          </a:rPr>
                          <m:t>10</m:t>
                        </m:r>
                      </m:den>
                    </m:f>
                  </m:oMath>
                </a14:m>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于是</a:t>
                </a:r>
                <a14:m>
                  <m:oMath xmlns:m="http://schemas.openxmlformats.org/officeDocument/2006/math">
                    <m:r>
                      <a:rPr lang="en-US" altLang="zh-CN" b="0" i="1" smtClean="0">
                        <a:solidFill>
                          <a:srgbClr val="FF0000"/>
                        </a:solidFill>
                        <a:latin typeface="Cambria Math" panose="02040503050406030204" pitchFamily="18" charset="0"/>
                        <a:ea typeface="宋体" panose="02010600030101010101" pitchFamily="2" charset="-122"/>
                      </a:rPr>
                      <m:t>𝑃</m:t>
                    </m:r>
                    <m:d>
                      <m:dPr>
                        <m:ctrlPr>
                          <a:rPr lang="en-US" altLang="zh-CN" b="0" i="1" smtClean="0">
                            <a:solidFill>
                              <a:srgbClr val="FF0000"/>
                            </a:solidFill>
                            <a:latin typeface="Cambria Math" panose="02040503050406030204" pitchFamily="18" charset="0"/>
                            <a:ea typeface="宋体" panose="02010600030101010101" pitchFamily="2" charset="-122"/>
                          </a:rPr>
                        </m:ctrlPr>
                      </m:dPr>
                      <m:e>
                        <m:r>
                          <a:rPr lang="en-US" altLang="zh-CN" b="0" i="1" smtClean="0">
                            <a:solidFill>
                              <a:srgbClr val="FF0000"/>
                            </a:solidFill>
                            <a:latin typeface="Cambria Math" panose="02040503050406030204" pitchFamily="18" charset="0"/>
                            <a:ea typeface="宋体" panose="02010600030101010101" pitchFamily="2" charset="-122"/>
                          </a:rPr>
                          <m:t>𝐴</m:t>
                        </m:r>
                      </m:e>
                    </m:d>
                    <m:r>
                      <a:rPr lang="en-US" altLang="zh-CN" b="0" i="1" smtClean="0">
                        <a:solidFill>
                          <a:srgbClr val="FF0000"/>
                        </a:solidFill>
                        <a:latin typeface="Cambria Math" panose="02040503050406030204" pitchFamily="18" charset="0"/>
                        <a:ea typeface="宋体" panose="02010600030101010101" pitchFamily="2" charset="-122"/>
                      </a:rPr>
                      <m:t>=</m:t>
                    </m:r>
                    <m:r>
                      <a:rPr lang="en-US" altLang="zh-CN" b="0" i="1" smtClean="0">
                        <a:solidFill>
                          <a:srgbClr val="FF0000"/>
                        </a:solidFill>
                        <a:latin typeface="Cambria Math" panose="02040503050406030204" pitchFamily="18" charset="0"/>
                        <a:ea typeface="宋体" panose="02010600030101010101" pitchFamily="2" charset="-122"/>
                      </a:rPr>
                      <m:t>𝑃</m:t>
                    </m:r>
                    <m:d>
                      <m:dPr>
                        <m:ctrlPr>
                          <a:rPr lang="en-US" altLang="zh-CN" b="0" i="1" smtClean="0">
                            <a:solidFill>
                              <a:srgbClr val="FF0000"/>
                            </a:solidFill>
                            <a:latin typeface="Cambria Math" panose="02040503050406030204" pitchFamily="18" charset="0"/>
                            <a:ea typeface="宋体" panose="02010600030101010101" pitchFamily="2" charset="-122"/>
                          </a:rPr>
                        </m:ctrlPr>
                      </m:dPr>
                      <m:e>
                        <m:r>
                          <a:rPr lang="en-US" altLang="zh-CN" b="0" i="1" smtClean="0">
                            <a:solidFill>
                              <a:srgbClr val="FF0000"/>
                            </a:solidFill>
                            <a:latin typeface="Cambria Math" panose="02040503050406030204" pitchFamily="18" charset="0"/>
                            <a:ea typeface="宋体" panose="02010600030101010101" pitchFamily="2" charset="-122"/>
                          </a:rPr>
                          <m:t>𝐵</m:t>
                        </m:r>
                      </m:e>
                    </m:d>
                    <m:r>
                      <a:rPr lang="en-US" altLang="zh-CN" b="0" i="1" smtClean="0">
                        <a:solidFill>
                          <a:srgbClr val="FF0000"/>
                        </a:solidFill>
                        <a:latin typeface="Cambria Math" panose="02040503050406030204" pitchFamily="18" charset="0"/>
                        <a:ea typeface="宋体" panose="02010600030101010101" pitchFamily="2" charset="-122"/>
                      </a:rPr>
                      <m:t>=</m:t>
                    </m:r>
                    <m:f>
                      <m:fPr>
                        <m:ctrlPr>
                          <a:rPr lang="en-US" altLang="zh-CN" b="0" i="1" smtClean="0">
                            <a:solidFill>
                              <a:srgbClr val="FF0000"/>
                            </a:solidFill>
                            <a:latin typeface="Cambria Math" panose="02040503050406030204" pitchFamily="18" charset="0"/>
                            <a:ea typeface="宋体" panose="02010600030101010101" pitchFamily="2" charset="-122"/>
                          </a:rPr>
                        </m:ctrlPr>
                      </m:fPr>
                      <m:num>
                        <m:r>
                          <a:rPr lang="en-US" altLang="zh-CN" b="0" i="1" smtClean="0">
                            <a:solidFill>
                              <a:srgbClr val="FF0000"/>
                            </a:solidFill>
                            <a:latin typeface="Cambria Math" panose="02040503050406030204" pitchFamily="18" charset="0"/>
                            <a:ea typeface="宋体" panose="02010600030101010101" pitchFamily="2" charset="-122"/>
                          </a:rPr>
                          <m:t>3</m:t>
                        </m:r>
                      </m:num>
                      <m:den>
                        <m:r>
                          <a:rPr lang="en-US" altLang="zh-CN" b="0" i="1" smtClean="0">
                            <a:solidFill>
                              <a:srgbClr val="FF0000"/>
                            </a:solidFill>
                            <a:latin typeface="Cambria Math" panose="02040503050406030204" pitchFamily="18" charset="0"/>
                            <a:ea typeface="宋体" panose="02010600030101010101" pitchFamily="2" charset="-122"/>
                          </a:rPr>
                          <m:t>20</m:t>
                        </m:r>
                      </m:den>
                    </m:f>
                    <m:r>
                      <a:rPr lang="en-US" altLang="zh-CN" b="0" i="0" smtClean="0">
                        <a:solidFill>
                          <a:srgbClr val="FF0000"/>
                        </a:solidFill>
                        <a:latin typeface="Cambria Math" panose="02040503050406030204" pitchFamily="18" charset="0"/>
                        <a:ea typeface="宋体" panose="02010600030101010101" pitchFamily="2" charset="-122"/>
                      </a:rPr>
                      <m:t>,</m:t>
                    </m:r>
                    <m:r>
                      <m:rPr>
                        <m:sty m:val="p"/>
                      </m:rPr>
                      <a:rPr lang="en-US" altLang="zh-CN" b="0" i="0" smtClean="0">
                        <a:solidFill>
                          <a:srgbClr val="FF0000"/>
                        </a:solidFill>
                        <a:latin typeface="Cambria Math" panose="02040503050406030204" pitchFamily="18" charset="0"/>
                        <a:ea typeface="宋体" panose="02010600030101010101" pitchFamily="2" charset="-122"/>
                      </a:rPr>
                      <m:t>P</m:t>
                    </m:r>
                    <m:d>
                      <m:dPr>
                        <m:ctrlPr>
                          <a:rPr lang="en-US" altLang="zh-CN" b="0" i="1" smtClean="0">
                            <a:solidFill>
                              <a:srgbClr val="FF0000"/>
                            </a:solidFill>
                            <a:latin typeface="Cambria Math" panose="02040503050406030204" pitchFamily="18" charset="0"/>
                            <a:ea typeface="宋体" panose="02010600030101010101" pitchFamily="2" charset="-122"/>
                          </a:rPr>
                        </m:ctrlPr>
                      </m:dPr>
                      <m:e>
                        <m:r>
                          <m:rPr>
                            <m:sty m:val="p"/>
                          </m:rPr>
                          <a:rPr lang="en-US" altLang="zh-CN" b="0" i="0" smtClean="0">
                            <a:solidFill>
                              <a:srgbClr val="FF0000"/>
                            </a:solidFill>
                            <a:latin typeface="Cambria Math" panose="02040503050406030204" pitchFamily="18" charset="0"/>
                            <a:ea typeface="宋体" panose="02010600030101010101" pitchFamily="2" charset="-122"/>
                          </a:rPr>
                          <m:t>C</m:t>
                        </m:r>
                      </m:e>
                    </m:d>
                    <m:r>
                      <a:rPr lang="en-US" altLang="zh-CN" b="0" i="0" smtClean="0">
                        <a:solidFill>
                          <a:srgbClr val="FF0000"/>
                        </a:solidFill>
                        <a:latin typeface="Cambria Math" panose="02040503050406030204" pitchFamily="18" charset="0"/>
                        <a:ea typeface="宋体" panose="02010600030101010101" pitchFamily="2" charset="-122"/>
                      </a:rPr>
                      <m:t>=</m:t>
                    </m:r>
                    <m:r>
                      <m:rPr>
                        <m:sty m:val="p"/>
                      </m:rPr>
                      <a:rPr lang="en-US" altLang="zh-CN" b="0" i="0" smtClean="0">
                        <a:solidFill>
                          <a:srgbClr val="FF0000"/>
                        </a:solidFill>
                        <a:latin typeface="Cambria Math" panose="02040503050406030204" pitchFamily="18" charset="0"/>
                        <a:ea typeface="宋体" panose="02010600030101010101" pitchFamily="2" charset="-122"/>
                      </a:rPr>
                      <m:t>P</m:t>
                    </m:r>
                    <m:d>
                      <m:dPr>
                        <m:ctrlPr>
                          <a:rPr lang="en-US" altLang="zh-CN" b="0" i="1" smtClean="0">
                            <a:solidFill>
                              <a:srgbClr val="FF0000"/>
                            </a:solidFill>
                            <a:latin typeface="Cambria Math" panose="02040503050406030204" pitchFamily="18" charset="0"/>
                            <a:ea typeface="宋体" panose="02010600030101010101" pitchFamily="2" charset="-122"/>
                          </a:rPr>
                        </m:ctrlPr>
                      </m:dPr>
                      <m:e>
                        <m:r>
                          <m:rPr>
                            <m:sty m:val="p"/>
                          </m:rPr>
                          <a:rPr lang="en-US" altLang="zh-CN" b="0" i="0" smtClean="0">
                            <a:solidFill>
                              <a:srgbClr val="FF0000"/>
                            </a:solidFill>
                            <a:latin typeface="Cambria Math" panose="02040503050406030204" pitchFamily="18" charset="0"/>
                            <a:ea typeface="宋体" panose="02010600030101010101" pitchFamily="2" charset="-122"/>
                          </a:rPr>
                          <m:t>D</m:t>
                        </m:r>
                      </m:e>
                    </m:d>
                    <m:r>
                      <a:rPr lang="en-US" altLang="zh-CN" b="0" i="0" smtClean="0">
                        <a:solidFill>
                          <a:srgbClr val="FF0000"/>
                        </a:solidFill>
                        <a:latin typeface="Cambria Math" panose="02040503050406030204" pitchFamily="18" charset="0"/>
                        <a:ea typeface="宋体" panose="02010600030101010101" pitchFamily="2" charset="-122"/>
                      </a:rPr>
                      <m:t>=</m:t>
                    </m:r>
                    <m:r>
                      <m:rPr>
                        <m:sty m:val="p"/>
                      </m:rPr>
                      <a:rPr lang="en-US" altLang="zh-CN" b="0" i="0" smtClean="0">
                        <a:solidFill>
                          <a:srgbClr val="FF0000"/>
                        </a:solidFill>
                        <a:latin typeface="Cambria Math" panose="02040503050406030204" pitchFamily="18" charset="0"/>
                        <a:ea typeface="宋体" panose="02010600030101010101" pitchFamily="2" charset="-122"/>
                      </a:rPr>
                      <m:t>P</m:t>
                    </m:r>
                    <m:d>
                      <m:dPr>
                        <m:ctrlPr>
                          <a:rPr lang="en-US" altLang="zh-CN" b="0" i="1" smtClean="0">
                            <a:solidFill>
                              <a:srgbClr val="FF0000"/>
                            </a:solidFill>
                            <a:latin typeface="Cambria Math" panose="02040503050406030204" pitchFamily="18" charset="0"/>
                            <a:ea typeface="宋体" panose="02010600030101010101" pitchFamily="2" charset="-122"/>
                          </a:rPr>
                        </m:ctrlPr>
                      </m:dPr>
                      <m:e>
                        <m:r>
                          <m:rPr>
                            <m:sty m:val="p"/>
                          </m:rPr>
                          <a:rPr lang="en-US" altLang="zh-CN" b="0" i="0" smtClean="0">
                            <a:solidFill>
                              <a:srgbClr val="FF0000"/>
                            </a:solidFill>
                            <a:latin typeface="Cambria Math" panose="02040503050406030204" pitchFamily="18" charset="0"/>
                            <a:ea typeface="宋体" panose="02010600030101010101" pitchFamily="2" charset="-122"/>
                          </a:rPr>
                          <m:t>E</m:t>
                        </m:r>
                      </m:e>
                    </m:d>
                    <m:r>
                      <a:rPr lang="en-US" altLang="zh-CN" b="0" i="0" smtClean="0">
                        <a:solidFill>
                          <a:srgbClr val="FF0000"/>
                        </a:solidFill>
                        <a:latin typeface="Cambria Math" panose="02040503050406030204" pitchFamily="18" charset="0"/>
                        <a:ea typeface="宋体" panose="02010600030101010101" pitchFamily="2" charset="-122"/>
                      </a:rPr>
                      <m:t>=</m:t>
                    </m:r>
                    <m:f>
                      <m:fPr>
                        <m:ctrlPr>
                          <a:rPr lang="en-US" altLang="zh-CN" b="0" i="1" smtClean="0">
                            <a:solidFill>
                              <a:srgbClr val="FF0000"/>
                            </a:solidFill>
                            <a:latin typeface="Cambria Math" panose="02040503050406030204" pitchFamily="18" charset="0"/>
                            <a:ea typeface="宋体" panose="02010600030101010101" pitchFamily="2" charset="-122"/>
                          </a:rPr>
                        </m:ctrlPr>
                      </m:fPr>
                      <m:num>
                        <m:r>
                          <a:rPr lang="en-US" altLang="zh-CN" b="0" i="0" smtClean="0">
                            <a:solidFill>
                              <a:srgbClr val="FF0000"/>
                            </a:solidFill>
                            <a:latin typeface="Cambria Math" panose="02040503050406030204" pitchFamily="18" charset="0"/>
                            <a:ea typeface="宋体" panose="02010600030101010101" pitchFamily="2" charset="-122"/>
                          </a:rPr>
                          <m:t>7</m:t>
                        </m:r>
                      </m:num>
                      <m:den>
                        <m:r>
                          <a:rPr lang="en-US" altLang="zh-CN" b="0" i="0" smtClean="0">
                            <a:solidFill>
                              <a:srgbClr val="FF0000"/>
                            </a:solidFill>
                            <a:latin typeface="Cambria Math" panose="02040503050406030204" pitchFamily="18" charset="0"/>
                            <a:ea typeface="宋体" panose="02010600030101010101" pitchFamily="2" charset="-122"/>
                          </a:rPr>
                          <m:t>20</m:t>
                        </m:r>
                      </m:den>
                    </m:f>
                  </m:oMath>
                </a14:m>
                <a:endParaRPr lang="en-US" altLang="zh-CN" b="0"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再加入约束：</a:t>
                </a:r>
                <a14:m>
                  <m:oMath xmlns:m="http://schemas.openxmlformats.org/officeDocument/2006/math">
                    <m:r>
                      <a:rPr lang="en-US" altLang="zh-CN" i="1">
                        <a:latin typeface="Cambria Math" panose="02040503050406030204" pitchFamily="18" charset="0"/>
                        <a:ea typeface="宋体" panose="02010600030101010101" pitchFamily="2" charset="-122"/>
                      </a:rPr>
                      <m:t>𝑃</m:t>
                    </m:r>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𝐴</m:t>
                        </m:r>
                      </m:e>
                    </m:d>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𝑃</m:t>
                    </m:r>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𝐵</m:t>
                        </m:r>
                      </m:e>
                    </m:d>
                    <m:r>
                      <a:rPr lang="en-US" altLang="zh-CN" i="1">
                        <a:latin typeface="Cambria Math" panose="02040503050406030204" pitchFamily="18" charset="0"/>
                        <a:ea typeface="宋体" panose="02010600030101010101" pitchFamily="2" charset="-122"/>
                      </a:rPr>
                      <m:t>=</m:t>
                    </m:r>
                    <m:f>
                      <m:fPr>
                        <m:ctrlPr>
                          <a:rPr lang="en-US" altLang="zh-CN" i="1">
                            <a:latin typeface="Cambria Math" panose="02040503050406030204" pitchFamily="18" charset="0"/>
                            <a:ea typeface="宋体" panose="02010600030101010101" pitchFamily="2" charset="-122"/>
                          </a:rPr>
                        </m:ctrlPr>
                      </m:fPr>
                      <m:num>
                        <m:r>
                          <a:rPr lang="en-US" altLang="zh-CN" i="1">
                            <a:latin typeface="Cambria Math" panose="02040503050406030204" pitchFamily="18" charset="0"/>
                            <a:ea typeface="宋体" panose="02010600030101010101" pitchFamily="2" charset="-122"/>
                          </a:rPr>
                          <m:t>3</m:t>
                        </m:r>
                      </m:num>
                      <m:den>
                        <m:r>
                          <a:rPr lang="en-US" altLang="zh-CN" i="1">
                            <a:latin typeface="Cambria Math" panose="02040503050406030204" pitchFamily="18" charset="0"/>
                            <a:ea typeface="宋体" panose="02010600030101010101" pitchFamily="2" charset="-122"/>
                          </a:rPr>
                          <m:t>10</m:t>
                        </m:r>
                      </m:den>
                    </m:f>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𝑃</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𝐴</m:t>
                        </m:r>
                      </m:e>
                    </m:d>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𝑃</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𝐶</m:t>
                        </m:r>
                      </m:e>
                    </m:d>
                    <m:r>
                      <a:rPr lang="en-US" altLang="zh-CN" b="0" i="1" smtClean="0">
                        <a:latin typeface="Cambria Math" panose="02040503050406030204" pitchFamily="18" charset="0"/>
                        <a:ea typeface="宋体" panose="02010600030101010101" pitchFamily="2" charset="-122"/>
                      </a:rPr>
                      <m:t>=</m:t>
                    </m:r>
                    <m:f>
                      <m:fPr>
                        <m:ctrlPr>
                          <a:rPr lang="en-US" altLang="zh-CN" b="0" i="1" smtClean="0">
                            <a:latin typeface="Cambria Math" panose="02040503050406030204" pitchFamily="18" charset="0"/>
                            <a:ea typeface="宋体" panose="02010600030101010101" pitchFamily="2" charset="-122"/>
                          </a:rPr>
                        </m:ctrlPr>
                      </m:fPr>
                      <m:num>
                        <m:r>
                          <a:rPr lang="en-US" altLang="zh-CN" b="0" i="1" smtClean="0">
                            <a:latin typeface="Cambria Math" panose="02040503050406030204" pitchFamily="18" charset="0"/>
                            <a:ea typeface="宋体" panose="02010600030101010101" pitchFamily="2" charset="-122"/>
                          </a:rPr>
                          <m:t>1</m:t>
                        </m:r>
                      </m:num>
                      <m:den>
                        <m:r>
                          <a:rPr lang="en-US" altLang="zh-CN" b="0" i="1" smtClean="0">
                            <a:latin typeface="Cambria Math" panose="02040503050406030204" pitchFamily="18" charset="0"/>
                            <a:ea typeface="宋体" panose="02010600030101010101" pitchFamily="2" charset="-122"/>
                          </a:rPr>
                          <m:t>2</m:t>
                        </m:r>
                      </m:den>
                    </m:f>
                  </m:oMath>
                </a14:m>
                <a:endParaRPr lang="en-US" altLang="zh-CN" b="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315" t="-2384" b="-1757"/>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             </a:t>
            </a:r>
            <a:r>
              <a:rPr lang="zh-CN" altLang="en-GB" dirty="0">
                <a:latin typeface="宋体" panose="02010600030101010101" pitchFamily="2" charset="-122"/>
              </a:rPr>
              <a:t>北京邮电大学 </a:t>
            </a:r>
            <a:r>
              <a:rPr lang="zh-CN" altLang="en-US" dirty="0">
                <a:latin typeface="宋体" panose="02010600030101010101" pitchFamily="2" charset="-122"/>
              </a:rPr>
              <a:t>数据科学与服务</a:t>
            </a:r>
            <a:r>
              <a:rPr lang="zh-CN" altLang="en-GB" dirty="0">
                <a:latin typeface="宋体" panose="02010600030101010101" pitchFamily="2" charset="-122"/>
              </a:rPr>
              <a:t>中心</a:t>
            </a:r>
            <a:endParaRPr lang="zh-CN" altLang="en-US" dirty="0">
              <a:latin typeface="宋体" panose="02010600030101010101" pitchFamily="2" charset="-122"/>
            </a:endParaRPr>
          </a:p>
        </p:txBody>
      </p:sp>
    </p:spTree>
    <p:extLst>
      <p:ext uri="{BB962C8B-B14F-4D97-AF65-F5344CB8AC3E}">
        <p14:creationId xmlns:p14="http://schemas.microsoft.com/office/powerpoint/2010/main" val="1262655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最大熵模型的定义</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给定一个训练数据集：</a:t>
                </a:r>
                <a:endParaRPr lang="en-US" altLang="zh-CN" dirty="0">
                  <a:latin typeface="宋体" panose="02010600030101010101" pitchFamily="2" charset="-122"/>
                  <a:ea typeface="宋体" panose="02010600030101010101" pitchFamily="2" charset="-122"/>
                </a:endParaRPr>
              </a:p>
              <a:p>
                <a:pPr lvl="1"/>
                <a14:m>
                  <m:oMath xmlns:m="http://schemas.openxmlformats.org/officeDocument/2006/math">
                    <m:r>
                      <a:rPr lang="en-US" altLang="zh-CN" b="0" i="1" smtClean="0">
                        <a:latin typeface="Cambria Math" panose="02040503050406030204" pitchFamily="18" charset="0"/>
                        <a:ea typeface="宋体" panose="02010600030101010101" pitchFamily="2" charset="-122"/>
                      </a:rPr>
                      <m:t>𝑇</m:t>
                    </m:r>
                    <m:r>
                      <a:rPr lang="en-US" altLang="zh-CN" i="1">
                        <a:latin typeface="Cambria Math" panose="02040503050406030204" pitchFamily="18" charset="0"/>
                        <a:ea typeface="宋体" panose="02010600030101010101" pitchFamily="2" charset="-122"/>
                      </a:rPr>
                      <m:t>=</m:t>
                    </m:r>
                    <m:r>
                      <a:rPr lang="en-US" altLang="zh-CN" b="0" i="0" smtClean="0">
                        <a:latin typeface="Cambria Math" panose="02040503050406030204" pitchFamily="18" charset="0"/>
                        <a:ea typeface="宋体" panose="02010600030101010101" pitchFamily="2" charset="-122"/>
                      </a:rPr>
                      <m:t>{</m:t>
                    </m:r>
                    <m:d>
                      <m:dPr>
                        <m:ctrlPr>
                          <a:rPr lang="en-US" altLang="zh-CN" b="0" i="1" smtClean="0">
                            <a:latin typeface="Cambria Math" panose="02040503050406030204" pitchFamily="18" charset="0"/>
                            <a:ea typeface="宋体" panose="02010600030101010101" pitchFamily="2" charset="-122"/>
                          </a:rPr>
                        </m:ctrlPr>
                      </m:dPr>
                      <m:e>
                        <m:sSub>
                          <m:sSubPr>
                            <m:ctrlPr>
                              <a:rPr lang="en-US" altLang="zh-CN" b="0" i="1" smtClean="0">
                                <a:latin typeface="Cambria Math" panose="02040503050406030204" pitchFamily="18" charset="0"/>
                                <a:ea typeface="宋体" panose="02010600030101010101" pitchFamily="2" charset="-122"/>
                              </a:rPr>
                            </m:ctrlPr>
                          </m:sSubPr>
                          <m:e>
                            <m:r>
                              <m:rPr>
                                <m:sty m:val="p"/>
                              </m:rPr>
                              <a:rPr lang="en-US" altLang="zh-CN" b="0" i="0" smtClean="0">
                                <a:latin typeface="Cambria Math" panose="02040503050406030204" pitchFamily="18" charset="0"/>
                                <a:ea typeface="宋体" panose="02010600030101010101" pitchFamily="2" charset="-122"/>
                              </a:rPr>
                              <m:t>x</m:t>
                            </m:r>
                          </m:e>
                          <m:sub>
                            <m:r>
                              <a:rPr lang="en-US" altLang="zh-CN" b="0" i="0" smtClean="0">
                                <a:latin typeface="Cambria Math" panose="02040503050406030204" pitchFamily="18" charset="0"/>
                                <a:ea typeface="宋体" panose="02010600030101010101" pitchFamily="2" charset="-122"/>
                              </a:rPr>
                              <m:t>1</m:t>
                            </m:r>
                          </m:sub>
                        </m:sSub>
                        <m:r>
                          <a:rPr lang="en-US" altLang="zh-CN" b="0" i="0" smtClean="0">
                            <a:latin typeface="Cambria Math" panose="02040503050406030204" pitchFamily="18" charset="0"/>
                            <a:ea typeface="宋体" panose="02010600030101010101" pitchFamily="2" charset="-122"/>
                          </a:rPr>
                          <m:t>,</m:t>
                        </m:r>
                        <m:sSub>
                          <m:sSubPr>
                            <m:ctrlPr>
                              <a:rPr lang="en-US" altLang="zh-CN" b="0" i="1" smtClean="0">
                                <a:latin typeface="Cambria Math" panose="02040503050406030204" pitchFamily="18" charset="0"/>
                                <a:ea typeface="宋体" panose="02010600030101010101" pitchFamily="2" charset="-122"/>
                              </a:rPr>
                            </m:ctrlPr>
                          </m:sSubPr>
                          <m:e>
                            <m:r>
                              <m:rPr>
                                <m:sty m:val="p"/>
                              </m:rPr>
                              <a:rPr lang="en-US" altLang="zh-CN" b="0" i="0" smtClean="0">
                                <a:latin typeface="Cambria Math" panose="02040503050406030204" pitchFamily="18" charset="0"/>
                                <a:ea typeface="宋体" panose="02010600030101010101" pitchFamily="2" charset="-122"/>
                              </a:rPr>
                              <m:t>y</m:t>
                            </m:r>
                          </m:e>
                          <m:sub>
                            <m:r>
                              <a:rPr lang="en-US" altLang="zh-CN" b="0" i="0" smtClean="0">
                                <a:latin typeface="Cambria Math" panose="02040503050406030204" pitchFamily="18" charset="0"/>
                                <a:ea typeface="宋体" panose="02010600030101010101" pitchFamily="2" charset="-122"/>
                              </a:rPr>
                              <m:t>1</m:t>
                            </m:r>
                          </m:sub>
                        </m:sSub>
                      </m:e>
                    </m:d>
                    <m:r>
                      <a:rPr lang="en-US" altLang="zh-CN" b="0" i="0" smtClean="0">
                        <a:latin typeface="Cambria Math" panose="02040503050406030204" pitchFamily="18" charset="0"/>
                        <a:ea typeface="宋体" panose="02010600030101010101" pitchFamily="2" charset="-122"/>
                      </a:rPr>
                      <m:t>,</m:t>
                    </m:r>
                    <m:d>
                      <m:dPr>
                        <m:ctrlPr>
                          <a:rPr lang="en-US" altLang="zh-CN" b="0" i="1" smtClean="0">
                            <a:latin typeface="Cambria Math" panose="02040503050406030204" pitchFamily="18" charset="0"/>
                            <a:ea typeface="宋体" panose="02010600030101010101" pitchFamily="2" charset="-122"/>
                          </a:rPr>
                        </m:ctrlPr>
                      </m:dPr>
                      <m:e>
                        <m:sSub>
                          <m:sSubPr>
                            <m:ctrlPr>
                              <a:rPr lang="en-US" altLang="zh-CN" b="0" i="1" smtClean="0">
                                <a:latin typeface="Cambria Math" panose="02040503050406030204" pitchFamily="18" charset="0"/>
                                <a:ea typeface="宋体" panose="02010600030101010101" pitchFamily="2" charset="-122"/>
                              </a:rPr>
                            </m:ctrlPr>
                          </m:sSubPr>
                          <m:e>
                            <m:r>
                              <m:rPr>
                                <m:sty m:val="p"/>
                              </m:rPr>
                              <a:rPr lang="en-US" altLang="zh-CN" b="0" i="0" smtClean="0">
                                <a:latin typeface="Cambria Math" panose="02040503050406030204" pitchFamily="18" charset="0"/>
                                <a:ea typeface="宋体" panose="02010600030101010101" pitchFamily="2" charset="-122"/>
                              </a:rPr>
                              <m:t>x</m:t>
                            </m:r>
                          </m:e>
                          <m:sub>
                            <m:r>
                              <a:rPr lang="en-US" altLang="zh-CN" b="0" i="0" smtClean="0">
                                <a:latin typeface="Cambria Math" panose="02040503050406030204" pitchFamily="18" charset="0"/>
                                <a:ea typeface="宋体" panose="02010600030101010101" pitchFamily="2" charset="-122"/>
                              </a:rPr>
                              <m:t>2</m:t>
                            </m:r>
                          </m:sub>
                        </m:sSub>
                        <m:r>
                          <a:rPr lang="en-US" altLang="zh-CN" b="0" i="0" smtClean="0">
                            <a:latin typeface="Cambria Math" panose="02040503050406030204" pitchFamily="18" charset="0"/>
                            <a:ea typeface="宋体" panose="02010600030101010101" pitchFamily="2" charset="-122"/>
                          </a:rPr>
                          <m:t>,</m:t>
                        </m:r>
                        <m:sSub>
                          <m:sSubPr>
                            <m:ctrlPr>
                              <a:rPr lang="en-US" altLang="zh-CN" b="0" i="1" smtClean="0">
                                <a:latin typeface="Cambria Math" panose="02040503050406030204" pitchFamily="18" charset="0"/>
                                <a:ea typeface="宋体" panose="02010600030101010101" pitchFamily="2" charset="-122"/>
                              </a:rPr>
                            </m:ctrlPr>
                          </m:sSubPr>
                          <m:e>
                            <m:r>
                              <m:rPr>
                                <m:sty m:val="p"/>
                              </m:rPr>
                              <a:rPr lang="en-US" altLang="zh-CN" b="0" i="0" smtClean="0">
                                <a:latin typeface="Cambria Math" panose="02040503050406030204" pitchFamily="18" charset="0"/>
                                <a:ea typeface="宋体" panose="02010600030101010101" pitchFamily="2" charset="-122"/>
                              </a:rPr>
                              <m:t>y</m:t>
                            </m:r>
                          </m:e>
                          <m:sub>
                            <m:r>
                              <a:rPr lang="en-US" altLang="zh-CN" b="0" i="0" smtClean="0">
                                <a:latin typeface="Cambria Math" panose="02040503050406030204" pitchFamily="18" charset="0"/>
                                <a:ea typeface="宋体" panose="02010600030101010101" pitchFamily="2" charset="-122"/>
                              </a:rPr>
                              <m:t>2</m:t>
                            </m:r>
                          </m:sub>
                        </m:sSub>
                      </m:e>
                    </m:d>
                    <m:r>
                      <a:rPr lang="en-US" altLang="zh-CN" b="0" i="0" smtClean="0">
                        <a:latin typeface="Cambria Math" panose="02040503050406030204" pitchFamily="18" charset="0"/>
                        <a:ea typeface="宋体" panose="02010600030101010101" pitchFamily="2" charset="-122"/>
                      </a:rPr>
                      <m:t>,…,(</m:t>
                    </m:r>
                    <m:sSub>
                      <m:sSubPr>
                        <m:ctrlPr>
                          <a:rPr lang="en-US" altLang="zh-CN" b="0" i="1" smtClean="0">
                            <a:latin typeface="Cambria Math" panose="02040503050406030204" pitchFamily="18" charset="0"/>
                            <a:ea typeface="宋体" panose="02010600030101010101" pitchFamily="2" charset="-122"/>
                          </a:rPr>
                        </m:ctrlPr>
                      </m:sSubPr>
                      <m:e>
                        <m:r>
                          <m:rPr>
                            <m:sty m:val="p"/>
                          </m:rPr>
                          <a:rPr lang="en-US" altLang="zh-CN" b="0" i="0" smtClean="0">
                            <a:latin typeface="Cambria Math" panose="02040503050406030204" pitchFamily="18" charset="0"/>
                            <a:ea typeface="宋体" panose="02010600030101010101" pitchFamily="2" charset="-122"/>
                          </a:rPr>
                          <m:t>x</m:t>
                        </m:r>
                      </m:e>
                      <m:sub>
                        <m:r>
                          <m:rPr>
                            <m:sty m:val="p"/>
                          </m:rPr>
                          <a:rPr lang="en-US" altLang="zh-CN" b="0" i="0" smtClean="0">
                            <a:latin typeface="Cambria Math" panose="02040503050406030204" pitchFamily="18" charset="0"/>
                            <a:ea typeface="宋体" panose="02010600030101010101" pitchFamily="2" charset="-122"/>
                          </a:rPr>
                          <m:t>N</m:t>
                        </m:r>
                      </m:sub>
                    </m:sSub>
                    <m:r>
                      <a:rPr lang="en-US" altLang="zh-CN" b="0" i="0" smtClean="0">
                        <a:latin typeface="Cambria Math" panose="02040503050406030204" pitchFamily="18" charset="0"/>
                        <a:ea typeface="宋体" panose="02010600030101010101" pitchFamily="2" charset="-122"/>
                      </a:rPr>
                      <m:t>,</m:t>
                    </m:r>
                    <m:sSub>
                      <m:sSubPr>
                        <m:ctrlPr>
                          <a:rPr lang="en-US" altLang="zh-CN" b="0" i="1" smtClean="0">
                            <a:latin typeface="Cambria Math" panose="02040503050406030204" pitchFamily="18" charset="0"/>
                            <a:ea typeface="宋体" panose="02010600030101010101" pitchFamily="2" charset="-122"/>
                          </a:rPr>
                        </m:ctrlPr>
                      </m:sSubPr>
                      <m:e>
                        <m:r>
                          <m:rPr>
                            <m:sty m:val="p"/>
                          </m:rPr>
                          <a:rPr lang="en-US" altLang="zh-CN" b="0" i="0" smtClean="0">
                            <a:latin typeface="Cambria Math" panose="02040503050406030204" pitchFamily="18" charset="0"/>
                            <a:ea typeface="宋体" panose="02010600030101010101" pitchFamily="2" charset="-122"/>
                          </a:rPr>
                          <m:t>y</m:t>
                        </m:r>
                      </m:e>
                      <m:sub>
                        <m:r>
                          <m:rPr>
                            <m:sty m:val="p"/>
                          </m:rPr>
                          <a:rPr lang="en-US" altLang="zh-CN" b="0" i="0" smtClean="0">
                            <a:latin typeface="Cambria Math" panose="02040503050406030204" pitchFamily="18" charset="0"/>
                            <a:ea typeface="宋体" panose="02010600030101010101" pitchFamily="2" charset="-122"/>
                          </a:rPr>
                          <m:t>N</m:t>
                        </m:r>
                      </m:sub>
                    </m:sSub>
                    <m:r>
                      <a:rPr lang="en-US" altLang="zh-CN" b="0" i="0" smtClean="0">
                        <a:latin typeface="Cambria Math" panose="02040503050406030204" pitchFamily="18" charset="0"/>
                        <a:ea typeface="宋体" panose="02010600030101010101" pitchFamily="2" charset="-122"/>
                      </a:rPr>
                      <m:t>)}</m:t>
                    </m:r>
                  </m:oMath>
                </a14:m>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学习的目标是用最大熵原理选择最好的分类模型</a:t>
                </a:r>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可以确定联合分布</a:t>
                </a:r>
                <a14:m>
                  <m:oMath xmlns:m="http://schemas.openxmlformats.org/officeDocument/2006/math">
                    <m:r>
                      <a:rPr lang="en-US" altLang="zh-CN" b="0" i="1" smtClean="0">
                        <a:latin typeface="Cambria Math" panose="02040503050406030204" pitchFamily="18" charset="0"/>
                        <a:ea typeface="宋体" panose="02010600030101010101" pitchFamily="2" charset="-122"/>
                      </a:rPr>
                      <m:t>𝑃</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𝑋</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𝑌</m:t>
                    </m:r>
                    <m:r>
                      <a:rPr lang="en-US" altLang="zh-CN" b="0" i="1" smtClean="0">
                        <a:latin typeface="Cambria Math" panose="02040503050406030204" pitchFamily="18" charset="0"/>
                        <a:ea typeface="宋体" panose="02010600030101010101" pitchFamily="2" charset="-122"/>
                      </a:rPr>
                      <m:t>)</m:t>
                    </m:r>
                    <m:r>
                      <a:rPr lang="zh-CN" altLang="en-US" i="1">
                        <a:latin typeface="Cambria Math" panose="02040503050406030204" pitchFamily="18" charset="0"/>
                        <a:ea typeface="宋体" panose="02010600030101010101" pitchFamily="2" charset="-122"/>
                      </a:rPr>
                      <m:t>的</m:t>
                    </m:r>
                  </m:oMath>
                </a14:m>
                <a:r>
                  <a:rPr lang="zh-CN" altLang="en-US" dirty="0">
                    <a:latin typeface="宋体" panose="02010600030101010101" pitchFamily="2" charset="-122"/>
                    <a:ea typeface="宋体" panose="02010600030101010101" pitchFamily="2" charset="-122"/>
                  </a:rPr>
                  <a:t>经验分布和边缘分布</a:t>
                </a:r>
                <a14:m>
                  <m:oMath xmlns:m="http://schemas.openxmlformats.org/officeDocument/2006/math">
                    <m:r>
                      <a:rPr lang="en-US" altLang="zh-CN" b="0" i="1" smtClean="0">
                        <a:latin typeface="Cambria Math" panose="02040503050406030204" pitchFamily="18" charset="0"/>
                        <a:ea typeface="宋体" panose="02010600030101010101" pitchFamily="2" charset="-122"/>
                      </a:rPr>
                      <m:t>𝑃</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𝑋</m:t>
                        </m:r>
                      </m:e>
                    </m:d>
                    <m:r>
                      <a:rPr lang="zh-CN" altLang="en-US" i="1">
                        <a:latin typeface="Cambria Math" panose="02040503050406030204" pitchFamily="18" charset="0"/>
                        <a:ea typeface="宋体" panose="02010600030101010101" pitchFamily="2" charset="-122"/>
                      </a:rPr>
                      <m:t>的</m:t>
                    </m:r>
                    <m:r>
                      <a:rPr lang="zh-CN" altLang="en-US" i="1" smtClean="0">
                        <a:latin typeface="Cambria Math" panose="02040503050406030204" pitchFamily="18" charset="0"/>
                        <a:ea typeface="宋体" panose="02010600030101010101" pitchFamily="2" charset="-122"/>
                      </a:rPr>
                      <m:t>经验</m:t>
                    </m:r>
                  </m:oMath>
                </a14:m>
                <a:r>
                  <a:rPr lang="zh-CN" altLang="en-US" dirty="0">
                    <a:latin typeface="宋体" panose="02010600030101010101" pitchFamily="2" charset="-122"/>
                    <a:ea typeface="宋体" panose="02010600030101010101" pitchFamily="2" charset="-122"/>
                  </a:rPr>
                  <a:t>分布。</a:t>
                </a:r>
                <a:endParaRPr lang="en-US" altLang="zh-CN" dirty="0">
                  <a:latin typeface="宋体" panose="02010600030101010101" pitchFamily="2" charset="-122"/>
                  <a:ea typeface="宋体" panose="02010600030101010101" pitchFamily="2" charset="-122"/>
                </a:endParaRPr>
              </a:p>
              <a:p>
                <a:pPr lvl="1"/>
                <a14:m>
                  <m:oMath xmlns:m="http://schemas.openxmlformats.org/officeDocument/2006/math">
                    <m:acc>
                      <m:accPr>
                        <m:chr m:val="̃"/>
                        <m:ctrlPr>
                          <a:rPr lang="zh-CN" altLang="en-US" i="1" smtClean="0">
                            <a:latin typeface="Cambria Math" panose="02040503050406030204" pitchFamily="18" charset="0"/>
                            <a:ea typeface="宋体" panose="02010600030101010101" pitchFamily="2" charset="-122"/>
                          </a:rPr>
                        </m:ctrlPr>
                      </m:accPr>
                      <m:e>
                        <m:r>
                          <a:rPr lang="en-US" altLang="zh-CN" b="0" i="1" smtClean="0">
                            <a:latin typeface="Cambria Math" panose="02040503050406030204" pitchFamily="18" charset="0"/>
                            <a:ea typeface="宋体" panose="02010600030101010101" pitchFamily="2" charset="-122"/>
                          </a:rPr>
                          <m:t>𝑃</m:t>
                        </m:r>
                      </m:e>
                    </m:acc>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𝑋</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𝑥</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𝑌</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𝑦</m:t>
                        </m:r>
                      </m:e>
                    </m:d>
                    <m:r>
                      <a:rPr lang="en-US" altLang="zh-CN" b="0" i="1" smtClean="0">
                        <a:latin typeface="Cambria Math" panose="02040503050406030204" pitchFamily="18" charset="0"/>
                        <a:ea typeface="宋体" panose="02010600030101010101" pitchFamily="2" charset="-122"/>
                      </a:rPr>
                      <m:t>=</m:t>
                    </m:r>
                    <m:f>
                      <m:fPr>
                        <m:ctrlPr>
                          <a:rPr lang="en-US" altLang="zh-CN" b="0" i="1" smtClean="0">
                            <a:latin typeface="Cambria Math" panose="02040503050406030204" pitchFamily="18" charset="0"/>
                            <a:ea typeface="宋体" panose="02010600030101010101" pitchFamily="2" charset="-122"/>
                          </a:rPr>
                        </m:ctrlPr>
                      </m:fPr>
                      <m:num>
                        <m:r>
                          <a:rPr lang="en-US" altLang="zh-CN" b="0" i="1" smtClean="0">
                            <a:latin typeface="Cambria Math" panose="02040503050406030204" pitchFamily="18" charset="0"/>
                            <a:ea typeface="宋体" panose="02010600030101010101" pitchFamily="2" charset="-122"/>
                          </a:rPr>
                          <m:t>𝑣</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𝑋</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𝑥</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𝑌</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𝑦</m:t>
                            </m:r>
                          </m:e>
                        </m:d>
                      </m:num>
                      <m:den>
                        <m:r>
                          <a:rPr lang="en-US" altLang="zh-CN" b="0" i="1" smtClean="0">
                            <a:latin typeface="Cambria Math" panose="02040503050406030204" pitchFamily="18" charset="0"/>
                            <a:ea typeface="宋体" panose="02010600030101010101" pitchFamily="2" charset="-122"/>
                          </a:rPr>
                          <m:t>𝑁</m:t>
                        </m:r>
                      </m:den>
                    </m:f>
                    <m:r>
                      <a:rPr lang="en-US" altLang="zh-CN" b="0" i="1" smtClean="0">
                        <a:latin typeface="Cambria Math" panose="02040503050406030204" pitchFamily="18" charset="0"/>
                        <a:ea typeface="宋体" panose="02010600030101010101" pitchFamily="2" charset="-122"/>
                      </a:rPr>
                      <m:t>,</m:t>
                    </m:r>
                    <m:acc>
                      <m:accPr>
                        <m:chr m:val="̃"/>
                        <m:ctrlPr>
                          <a:rPr lang="zh-CN" altLang="en-US" i="1">
                            <a:latin typeface="Cambria Math" panose="02040503050406030204" pitchFamily="18" charset="0"/>
                            <a:ea typeface="宋体" panose="02010600030101010101" pitchFamily="2" charset="-122"/>
                          </a:rPr>
                        </m:ctrlPr>
                      </m:accPr>
                      <m:e>
                        <m:r>
                          <a:rPr lang="en-US" altLang="zh-CN" i="1">
                            <a:latin typeface="Cambria Math" panose="02040503050406030204" pitchFamily="18" charset="0"/>
                            <a:ea typeface="宋体" panose="02010600030101010101" pitchFamily="2" charset="-122"/>
                          </a:rPr>
                          <m:t>𝑃</m:t>
                        </m:r>
                      </m:e>
                    </m:acc>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𝑋</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𝑥</m:t>
                        </m:r>
                      </m:e>
                    </m:d>
                    <m:r>
                      <a:rPr lang="en-US" altLang="zh-CN" b="0" i="1" smtClean="0">
                        <a:latin typeface="Cambria Math" panose="02040503050406030204" pitchFamily="18" charset="0"/>
                        <a:ea typeface="宋体" panose="02010600030101010101" pitchFamily="2" charset="-122"/>
                      </a:rPr>
                      <m:t>=</m:t>
                    </m:r>
                    <m:f>
                      <m:fPr>
                        <m:ctrlPr>
                          <a:rPr lang="en-US" altLang="zh-CN" b="0" i="1" smtClean="0">
                            <a:latin typeface="Cambria Math" panose="02040503050406030204" pitchFamily="18" charset="0"/>
                            <a:ea typeface="宋体" panose="02010600030101010101" pitchFamily="2" charset="-122"/>
                          </a:rPr>
                        </m:ctrlPr>
                      </m:fPr>
                      <m:num>
                        <m:r>
                          <a:rPr lang="en-US" altLang="zh-CN" b="0" i="1" smtClean="0">
                            <a:latin typeface="Cambria Math" panose="02040503050406030204" pitchFamily="18" charset="0"/>
                            <a:ea typeface="宋体" panose="02010600030101010101" pitchFamily="2" charset="-122"/>
                          </a:rPr>
                          <m:t>𝑣</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𝑋</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𝑥</m:t>
                            </m:r>
                          </m:e>
                        </m:d>
                      </m:num>
                      <m:den>
                        <m:r>
                          <a:rPr lang="en-US" altLang="zh-CN" b="0" i="1" smtClean="0">
                            <a:latin typeface="Cambria Math" panose="02040503050406030204" pitchFamily="18" charset="0"/>
                            <a:ea typeface="宋体" panose="02010600030101010101" pitchFamily="2" charset="-122"/>
                          </a:rPr>
                          <m:t>𝑁</m:t>
                        </m:r>
                      </m:den>
                    </m:f>
                  </m:oMath>
                </a14:m>
                <a:endParaRPr lang="en-US" altLang="zh-CN" b="0"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其中</a:t>
                </a:r>
                <a14:m>
                  <m:oMath xmlns:m="http://schemas.openxmlformats.org/officeDocument/2006/math">
                    <m:r>
                      <a:rPr lang="en-US" altLang="zh-CN" b="0" i="1" smtClean="0">
                        <a:latin typeface="Cambria Math" panose="02040503050406030204" pitchFamily="18" charset="0"/>
                        <a:ea typeface="宋体" panose="02010600030101010101" pitchFamily="2" charset="-122"/>
                      </a:rPr>
                      <m:t>𝑣</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𝑋</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𝑥</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𝑌</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𝑦</m:t>
                        </m:r>
                      </m:e>
                    </m:d>
                    <m:r>
                      <a:rPr lang="zh-CN" altLang="en-US" i="1">
                        <a:latin typeface="Cambria Math" panose="02040503050406030204" pitchFamily="18" charset="0"/>
                        <a:ea typeface="宋体" panose="02010600030101010101" pitchFamily="2" charset="-122"/>
                      </a:rPr>
                      <m:t>表示</m:t>
                    </m:r>
                  </m:oMath>
                </a14:m>
                <a:r>
                  <a:rPr lang="zh-CN" altLang="en-US" dirty="0">
                    <a:latin typeface="宋体" panose="02010600030101010101" pitchFamily="2" charset="-122"/>
                    <a:ea typeface="宋体" panose="02010600030101010101" pitchFamily="2" charset="-122"/>
                  </a:rPr>
                  <a:t>训练数据中样本</a:t>
                </a:r>
                <a14:m>
                  <m:oMath xmlns:m="http://schemas.openxmlformats.org/officeDocument/2006/math">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𝑥</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𝑦</m:t>
                    </m:r>
                    <m:r>
                      <a:rPr lang="en-US" altLang="zh-CN" b="0" i="1" smtClean="0">
                        <a:latin typeface="Cambria Math" panose="02040503050406030204" pitchFamily="18" charset="0"/>
                        <a:ea typeface="宋体" panose="02010600030101010101" pitchFamily="2" charset="-122"/>
                      </a:rPr>
                      <m:t>)</m:t>
                    </m:r>
                    <m:r>
                      <a:rPr lang="zh-CN" altLang="en-US" i="1">
                        <a:latin typeface="Cambria Math" panose="02040503050406030204" pitchFamily="18" charset="0"/>
                        <a:ea typeface="宋体" panose="02010600030101010101" pitchFamily="2" charset="-122"/>
                      </a:rPr>
                      <m:t>出现</m:t>
                    </m:r>
                  </m:oMath>
                </a14:m>
                <a:r>
                  <a:rPr lang="zh-CN" altLang="en-US" dirty="0">
                    <a:latin typeface="宋体" panose="02010600030101010101" pitchFamily="2" charset="-122"/>
                    <a:ea typeface="宋体" panose="02010600030101010101" pitchFamily="2" charset="-122"/>
                  </a:rPr>
                  <a:t>的频数，</a:t>
                </a:r>
                <a14:m>
                  <m:oMath xmlns:m="http://schemas.openxmlformats.org/officeDocument/2006/math">
                    <m:r>
                      <a:rPr lang="en-US" altLang="zh-CN" b="0" i="1" smtClean="0">
                        <a:latin typeface="Cambria Math" panose="02040503050406030204" pitchFamily="18" charset="0"/>
                        <a:ea typeface="宋体" panose="02010600030101010101" pitchFamily="2" charset="-122"/>
                      </a:rPr>
                      <m:t>𝑣</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𝑋</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𝑥</m:t>
                    </m:r>
                    <m:r>
                      <a:rPr lang="en-US" altLang="zh-CN" b="0" i="1" smtClean="0">
                        <a:latin typeface="Cambria Math" panose="02040503050406030204" pitchFamily="18" charset="0"/>
                        <a:ea typeface="宋体" panose="02010600030101010101" pitchFamily="2" charset="-122"/>
                      </a:rPr>
                      <m:t>)</m:t>
                    </m:r>
                    <m:r>
                      <a:rPr lang="zh-CN" altLang="en-US" i="1">
                        <a:latin typeface="Cambria Math" panose="02040503050406030204" pitchFamily="18" charset="0"/>
                        <a:ea typeface="宋体" panose="02010600030101010101" pitchFamily="2" charset="-122"/>
                      </a:rPr>
                      <m:t>为</m:t>
                    </m:r>
                  </m:oMath>
                </a14:m>
                <a:r>
                  <a:rPr lang="zh-CN" altLang="en-US" dirty="0">
                    <a:latin typeface="宋体" panose="02010600030101010101" pitchFamily="2" charset="-122"/>
                    <a:ea typeface="宋体" panose="02010600030101010101" pitchFamily="2" charset="-122"/>
                  </a:rPr>
                  <a:t>输入</a:t>
                </a:r>
                <a14:m>
                  <m:oMath xmlns:m="http://schemas.openxmlformats.org/officeDocument/2006/math">
                    <m:r>
                      <m:rPr>
                        <m:sty m:val="p"/>
                      </m:rPr>
                      <a:rPr lang="en-US" altLang="zh-CN" i="1" dirty="0">
                        <a:latin typeface="Cambria Math" panose="02040503050406030204" pitchFamily="18" charset="0"/>
                        <a:ea typeface="宋体" panose="02010600030101010101" pitchFamily="2" charset="-122"/>
                      </a:rPr>
                      <m:t>x</m:t>
                    </m:r>
                  </m:oMath>
                </a14:m>
                <a:r>
                  <a:rPr lang="zh-CN" altLang="en-US" dirty="0">
                    <a:latin typeface="宋体" panose="02010600030101010101" pitchFamily="2" charset="-122"/>
                    <a:ea typeface="宋体" panose="02010600030101010101" pitchFamily="2" charset="-122"/>
                  </a:rPr>
                  <a:t>出现的频数，</a:t>
                </a:r>
                <a:r>
                  <a:rPr lang="en-US" altLang="zh-CN" dirty="0">
                    <a:latin typeface="宋体" panose="02010600030101010101" pitchFamily="2" charset="-122"/>
                    <a:ea typeface="宋体" panose="02010600030101010101" pitchFamily="2" charset="-122"/>
                  </a:rPr>
                  <a:t>N</a:t>
                </a:r>
                <a:r>
                  <a:rPr lang="zh-CN" altLang="en-US" dirty="0">
                    <a:latin typeface="宋体" panose="02010600030101010101" pitchFamily="2" charset="-122"/>
                    <a:ea typeface="宋体" panose="02010600030101010101" pitchFamily="2" charset="-122"/>
                  </a:rPr>
                  <a:t>表示训练样本容量</a:t>
                </a:r>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定义特征函数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315" t="-2133"/>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             </a:t>
            </a:r>
            <a:r>
              <a:rPr lang="zh-CN" altLang="en-GB" dirty="0">
                <a:latin typeface="宋体" panose="02010600030101010101" pitchFamily="2" charset="-122"/>
              </a:rPr>
              <a:t>北京邮电大学 </a:t>
            </a:r>
            <a:r>
              <a:rPr lang="zh-CN" altLang="en-US" dirty="0">
                <a:latin typeface="宋体" panose="02010600030101010101" pitchFamily="2" charset="-122"/>
              </a:rPr>
              <a:t>数据科学与服务</a:t>
            </a:r>
            <a:r>
              <a:rPr lang="zh-CN" altLang="en-GB" dirty="0">
                <a:latin typeface="宋体" panose="02010600030101010101" pitchFamily="2" charset="-122"/>
              </a:rPr>
              <a:t>中心</a:t>
            </a:r>
            <a:endParaRPr lang="zh-CN" altLang="en-US" dirty="0">
              <a:latin typeface="宋体" panose="02010600030101010101" pitchFamily="2" charset="-122"/>
            </a:endParaRPr>
          </a:p>
        </p:txBody>
      </p:sp>
      <p:pic>
        <p:nvPicPr>
          <p:cNvPr id="5" name="图片 4"/>
          <p:cNvPicPr>
            <a:picLocks noChangeAspect="1"/>
          </p:cNvPicPr>
          <p:nvPr/>
        </p:nvPicPr>
        <p:blipFill>
          <a:blip r:embed="rId4"/>
          <a:stretch>
            <a:fillRect/>
          </a:stretch>
        </p:blipFill>
        <p:spPr>
          <a:xfrm>
            <a:off x="3491880" y="5415006"/>
            <a:ext cx="4191000" cy="847725"/>
          </a:xfrm>
          <a:prstGeom prst="rect">
            <a:avLst/>
          </a:prstGeom>
        </p:spPr>
      </p:pic>
    </p:spTree>
    <p:extLst>
      <p:ext uri="{BB962C8B-B14F-4D97-AF65-F5344CB8AC3E}">
        <p14:creationId xmlns:p14="http://schemas.microsoft.com/office/powerpoint/2010/main" val="1907331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最大熵模型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lvl="1"/>
                <a:r>
                  <a:rPr lang="zh-CN" altLang="en-US" dirty="0">
                    <a:latin typeface="宋体" panose="02010600030101010101" pitchFamily="2" charset="-122"/>
                    <a:ea typeface="宋体" panose="02010600030101010101" pitchFamily="2" charset="-122"/>
                  </a:rPr>
                  <a:t>特征函数关于联合分布</a:t>
                </a:r>
                <a14:m>
                  <m:oMath xmlns:m="http://schemas.openxmlformats.org/officeDocument/2006/math">
                    <m:acc>
                      <m:accPr>
                        <m:chr m:val="̃"/>
                        <m:ctrlPr>
                          <a:rPr lang="zh-CN" altLang="en-US" i="1" smtClean="0">
                            <a:latin typeface="Cambria Math" panose="02040503050406030204" pitchFamily="18" charset="0"/>
                            <a:ea typeface="宋体" panose="02010600030101010101" pitchFamily="2" charset="-122"/>
                          </a:rPr>
                        </m:ctrlPr>
                      </m:accPr>
                      <m:e>
                        <m:r>
                          <a:rPr lang="en-US" altLang="zh-CN" b="0" i="1" smtClean="0">
                            <a:latin typeface="Cambria Math" panose="02040503050406030204" pitchFamily="18" charset="0"/>
                            <a:ea typeface="宋体" panose="02010600030101010101" pitchFamily="2" charset="-122"/>
                          </a:rPr>
                          <m:t>𝑃</m:t>
                        </m:r>
                      </m:e>
                    </m:acc>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𝑋</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𝑌</m:t>
                        </m:r>
                      </m:e>
                    </m:d>
                    <m:r>
                      <a:rPr lang="zh-CN" altLang="en-US" i="1">
                        <a:latin typeface="Cambria Math" panose="02040503050406030204" pitchFamily="18" charset="0"/>
                        <a:ea typeface="宋体" panose="02010600030101010101" pitchFamily="2" charset="-122"/>
                      </a:rPr>
                      <m:t>的</m:t>
                    </m:r>
                  </m:oMath>
                </a14:m>
                <a:r>
                  <a:rPr lang="zh-CN" altLang="en-US" dirty="0">
                    <a:latin typeface="宋体" panose="02010600030101010101" pitchFamily="2" charset="-122"/>
                    <a:ea typeface="宋体" panose="02010600030101010101" pitchFamily="2" charset="-122"/>
                  </a:rPr>
                  <a:t>期望值</a:t>
                </a:r>
                <a:endParaRPr lang="en-US" altLang="zh-CN" dirty="0">
                  <a:latin typeface="宋体" panose="02010600030101010101" pitchFamily="2" charset="-122"/>
                  <a:ea typeface="宋体" panose="02010600030101010101" pitchFamily="2" charset="-122"/>
                </a:endParaRPr>
              </a:p>
              <a:p>
                <a:pPr lvl="2"/>
                <a14:m>
                  <m:oMath xmlns:m="http://schemas.openxmlformats.org/officeDocument/2006/math">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𝐸</m:t>
                        </m:r>
                      </m:e>
                      <m:sub>
                        <m:acc>
                          <m:accPr>
                            <m:chr m:val="̃"/>
                            <m:ctrlPr>
                              <a:rPr lang="en-US" altLang="zh-CN" b="0" i="1" smtClean="0">
                                <a:latin typeface="Cambria Math" panose="02040503050406030204" pitchFamily="18" charset="0"/>
                                <a:ea typeface="宋体" panose="02010600030101010101" pitchFamily="2" charset="-122"/>
                              </a:rPr>
                            </m:ctrlPr>
                          </m:accPr>
                          <m:e>
                            <m:r>
                              <a:rPr lang="en-US" altLang="zh-CN" b="0" i="1" smtClean="0">
                                <a:latin typeface="Cambria Math" panose="02040503050406030204" pitchFamily="18" charset="0"/>
                                <a:ea typeface="宋体" panose="02010600030101010101" pitchFamily="2" charset="-122"/>
                              </a:rPr>
                              <m:t>𝑃</m:t>
                            </m:r>
                          </m:e>
                        </m:acc>
                      </m:sub>
                    </m:sSub>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𝑓</m:t>
                        </m:r>
                      </m:e>
                    </m:d>
                    <m:r>
                      <a:rPr lang="en-US" altLang="zh-CN" b="0" i="1" smtClean="0">
                        <a:latin typeface="Cambria Math" panose="02040503050406030204" pitchFamily="18" charset="0"/>
                        <a:ea typeface="宋体" panose="02010600030101010101" pitchFamily="2" charset="-122"/>
                      </a:rPr>
                      <m:t>=</m:t>
                    </m:r>
                    <m:nary>
                      <m:naryPr>
                        <m:chr m:val="∑"/>
                        <m:supHide m:val="on"/>
                        <m:ctrlPr>
                          <a:rPr lang="x-IV_mathan" altLang="zh-CN" i="1">
                            <a:latin typeface="Cambria Math" panose="02040503050406030204" pitchFamily="18" charset="0"/>
                          </a:rPr>
                        </m:ctrlPr>
                      </m:naryPr>
                      <m:sub>
                        <m:r>
                          <m:rPr>
                            <m:sty m:val="p"/>
                          </m:rPr>
                          <a:rPr lang="x-IV_mathan" altLang="zh-CN">
                            <a:latin typeface="Cambria Math" panose="02040503050406030204" pitchFamily="18" charset="0"/>
                          </a:rPr>
                          <m:t>x</m:t>
                        </m:r>
                        <m:r>
                          <a:rPr lang="x-IV_mathan" altLang="zh-CN">
                            <a:latin typeface="Cambria Math" panose="02040503050406030204" pitchFamily="18" charset="0"/>
                          </a:rPr>
                          <m:t>,</m:t>
                        </m:r>
                        <m:r>
                          <m:rPr>
                            <m:sty m:val="p"/>
                          </m:rPr>
                          <a:rPr lang="x-IV_mathan" altLang="zh-CN">
                            <a:latin typeface="Cambria Math" panose="02040503050406030204" pitchFamily="18" charset="0"/>
                          </a:rPr>
                          <m:t>y</m:t>
                        </m:r>
                      </m:sub>
                      <m:sup/>
                      <m:e>
                        <m:acc>
                          <m:accPr>
                            <m:chr m:val="̃"/>
                            <m:ctrlPr>
                              <a:rPr lang="x-IV_mathan" altLang="zh-CN" b="0" i="1" smtClean="0">
                                <a:latin typeface="Cambria Math" panose="02040503050406030204" pitchFamily="18" charset="0"/>
                                <a:ea typeface="宋体" panose="02010600030101010101" pitchFamily="2" charset="-122"/>
                              </a:rPr>
                            </m:ctrlPr>
                          </m:accPr>
                          <m:e>
                            <m:r>
                              <a:rPr lang="en-US" altLang="zh-CN" b="0" i="1" smtClean="0">
                                <a:latin typeface="Cambria Math" panose="02040503050406030204" pitchFamily="18" charset="0"/>
                                <a:ea typeface="宋体" panose="02010600030101010101" pitchFamily="2" charset="-122"/>
                              </a:rPr>
                              <m:t>𝑃</m:t>
                            </m:r>
                          </m:e>
                        </m:acc>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𝑥</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𝑦</m:t>
                            </m:r>
                          </m:e>
                        </m:d>
                        <m:r>
                          <a:rPr lang="en-US" altLang="zh-CN" b="0" i="1" smtClean="0">
                            <a:latin typeface="Cambria Math" panose="02040503050406030204" pitchFamily="18" charset="0"/>
                            <a:ea typeface="宋体" panose="02010600030101010101" pitchFamily="2" charset="-122"/>
                          </a:rPr>
                          <m:t>𝑓</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𝑥</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𝑦</m:t>
                        </m:r>
                        <m:r>
                          <a:rPr lang="en-US" altLang="zh-CN" b="0" i="1" smtClean="0">
                            <a:latin typeface="Cambria Math" panose="02040503050406030204" pitchFamily="18" charset="0"/>
                            <a:ea typeface="宋体" panose="02010600030101010101" pitchFamily="2" charset="-122"/>
                          </a:rPr>
                          <m:t>)</m:t>
                        </m:r>
                      </m:e>
                    </m:nary>
                  </m:oMath>
                </a14:m>
                <a:endParaRPr lang="en-US" altLang="zh-CN" dirty="0">
                  <a:latin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特征函数关于模型</a:t>
                </a:r>
                <a14:m>
                  <m:oMath xmlns:m="http://schemas.openxmlformats.org/officeDocument/2006/math">
                    <m:r>
                      <m:rPr>
                        <m:sty m:val="p"/>
                      </m:rPr>
                      <a:rPr lang="en-US" altLang="zh-CN" b="0" i="0" dirty="0" smtClean="0">
                        <a:latin typeface="Cambria Math" panose="02040503050406030204" pitchFamily="18" charset="0"/>
                        <a:ea typeface="宋体" panose="02010600030101010101" pitchFamily="2" charset="-122"/>
                      </a:rPr>
                      <m:t>P</m:t>
                    </m:r>
                    <m:r>
                      <a:rPr lang="en-US" altLang="zh-CN" b="0" i="0" dirty="0" smtClean="0">
                        <a:latin typeface="Cambria Math" panose="02040503050406030204" pitchFamily="18" charset="0"/>
                        <a:ea typeface="宋体" panose="02010600030101010101" pitchFamily="2" charset="-122"/>
                      </a:rPr>
                      <m:t>(</m:t>
                    </m:r>
                    <m:r>
                      <m:rPr>
                        <m:sty m:val="p"/>
                      </m:rPr>
                      <a:rPr lang="en-US" altLang="zh-CN" b="0" i="0" dirty="0" smtClean="0">
                        <a:latin typeface="Cambria Math" panose="02040503050406030204" pitchFamily="18" charset="0"/>
                        <a:ea typeface="宋体" panose="02010600030101010101" pitchFamily="2" charset="-122"/>
                      </a:rPr>
                      <m:t>Y</m:t>
                    </m:r>
                    <m:r>
                      <a:rPr lang="en-US" altLang="zh-CN" b="0" i="0" dirty="0" smtClean="0">
                        <a:latin typeface="Cambria Math" panose="02040503050406030204" pitchFamily="18" charset="0"/>
                        <a:ea typeface="宋体" panose="02010600030101010101" pitchFamily="2" charset="-122"/>
                      </a:rPr>
                      <m:t>|</m:t>
                    </m:r>
                    <m:r>
                      <m:rPr>
                        <m:sty m:val="p"/>
                      </m:rPr>
                      <a:rPr lang="en-US" altLang="zh-CN" b="0" i="0" dirty="0" smtClean="0">
                        <a:latin typeface="Cambria Math" panose="02040503050406030204" pitchFamily="18" charset="0"/>
                        <a:ea typeface="宋体" panose="02010600030101010101" pitchFamily="2" charset="-122"/>
                      </a:rPr>
                      <m:t>X</m:t>
                    </m:r>
                    <m:r>
                      <a:rPr lang="en-US" altLang="zh-CN" b="0" i="0" dirty="0" smtClean="0">
                        <a:latin typeface="Cambria Math" panose="02040503050406030204" pitchFamily="18" charset="0"/>
                        <a:ea typeface="宋体" panose="02010600030101010101" pitchFamily="2" charset="-122"/>
                      </a:rPr>
                      <m:t>)</m:t>
                    </m:r>
                    <m:r>
                      <a:rPr lang="zh-CN" altLang="en-US" i="1" dirty="0" smtClean="0">
                        <a:latin typeface="Cambria Math" panose="02040503050406030204" pitchFamily="18" charset="0"/>
                        <a:ea typeface="宋体" panose="02010600030101010101" pitchFamily="2" charset="-122"/>
                      </a:rPr>
                      <m:t>与</m:t>
                    </m:r>
                    <m:r>
                      <a:rPr lang="zh-CN" altLang="en-US" i="1" dirty="0">
                        <a:latin typeface="Cambria Math" panose="02040503050406030204" pitchFamily="18" charset="0"/>
                        <a:ea typeface="宋体" panose="02010600030101010101" pitchFamily="2" charset="-122"/>
                      </a:rPr>
                      <m:t>经验</m:t>
                    </m:r>
                    <m:r>
                      <a:rPr lang="zh-CN" altLang="en-US" i="1" dirty="0" smtClean="0">
                        <a:latin typeface="Cambria Math" panose="02040503050406030204" pitchFamily="18" charset="0"/>
                        <a:ea typeface="宋体" panose="02010600030101010101" pitchFamily="2" charset="-122"/>
                      </a:rPr>
                      <m:t>分布</m:t>
                    </m:r>
                    <m:acc>
                      <m:accPr>
                        <m:chr m:val="̃"/>
                        <m:ctrlPr>
                          <a:rPr lang="zh-CN" altLang="en-US" i="1">
                            <a:latin typeface="Cambria Math" panose="02040503050406030204" pitchFamily="18" charset="0"/>
                            <a:ea typeface="宋体" panose="02010600030101010101" pitchFamily="2" charset="-122"/>
                          </a:rPr>
                        </m:ctrlPr>
                      </m:accPr>
                      <m:e>
                        <m:r>
                          <a:rPr lang="en-US" altLang="zh-CN" i="1">
                            <a:latin typeface="Cambria Math" panose="02040503050406030204" pitchFamily="18" charset="0"/>
                            <a:ea typeface="宋体" panose="02010600030101010101" pitchFamily="2" charset="-122"/>
                          </a:rPr>
                          <m:t>𝑃</m:t>
                        </m:r>
                      </m:e>
                    </m:acc>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𝑋</m:t>
                        </m:r>
                      </m:e>
                    </m:d>
                    <m:r>
                      <a:rPr lang="zh-CN" altLang="en-US" i="1">
                        <a:latin typeface="Cambria Math" panose="02040503050406030204" pitchFamily="18" charset="0"/>
                        <a:ea typeface="宋体" panose="02010600030101010101" pitchFamily="2" charset="-122"/>
                      </a:rPr>
                      <m:t>的</m:t>
                    </m:r>
                  </m:oMath>
                </a14:m>
                <a:r>
                  <a:rPr lang="zh-CN" altLang="en-US" dirty="0">
                    <a:latin typeface="宋体" panose="02010600030101010101" pitchFamily="2" charset="-122"/>
                    <a:ea typeface="宋体" panose="02010600030101010101" pitchFamily="2" charset="-122"/>
                  </a:rPr>
                  <a:t>期望值</a:t>
                </a:r>
                <a:endParaRPr lang="en-US" altLang="zh-CN" dirty="0">
                  <a:latin typeface="宋体" panose="02010600030101010101" pitchFamily="2" charset="-122"/>
                  <a:ea typeface="宋体" panose="02010600030101010101" pitchFamily="2" charset="-122"/>
                </a:endParaRPr>
              </a:p>
              <a:p>
                <a:pPr lvl="2"/>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𝐸</m:t>
                        </m:r>
                      </m:e>
                      <m:sub>
                        <m:r>
                          <a:rPr lang="en-US" altLang="zh-CN" b="0" i="1" smtClean="0">
                            <a:latin typeface="Cambria Math" panose="02040503050406030204" pitchFamily="18" charset="0"/>
                            <a:ea typeface="宋体" panose="02010600030101010101" pitchFamily="2" charset="-122"/>
                          </a:rPr>
                          <m:t>𝑃</m:t>
                        </m:r>
                      </m:sub>
                    </m:sSub>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𝑓</m:t>
                        </m:r>
                      </m:e>
                    </m:d>
                    <m:r>
                      <a:rPr lang="en-US" altLang="zh-CN" i="1">
                        <a:latin typeface="Cambria Math" panose="02040503050406030204" pitchFamily="18" charset="0"/>
                        <a:ea typeface="宋体" panose="02010600030101010101" pitchFamily="2" charset="-122"/>
                      </a:rPr>
                      <m:t>=</m:t>
                    </m:r>
                    <m:nary>
                      <m:naryPr>
                        <m:chr m:val="∑"/>
                        <m:supHide m:val="on"/>
                        <m:ctrlPr>
                          <a:rPr lang="x-IV_mathan" altLang="zh-CN" i="1">
                            <a:latin typeface="Cambria Math" panose="02040503050406030204" pitchFamily="18" charset="0"/>
                          </a:rPr>
                        </m:ctrlPr>
                      </m:naryPr>
                      <m:sub>
                        <m:r>
                          <m:rPr>
                            <m:sty m:val="p"/>
                          </m:rPr>
                          <a:rPr lang="x-IV_mathan" altLang="zh-CN">
                            <a:latin typeface="Cambria Math" panose="02040503050406030204" pitchFamily="18" charset="0"/>
                          </a:rPr>
                          <m:t>x</m:t>
                        </m:r>
                        <m:r>
                          <a:rPr lang="x-IV_mathan" altLang="zh-CN">
                            <a:latin typeface="Cambria Math" panose="02040503050406030204" pitchFamily="18" charset="0"/>
                          </a:rPr>
                          <m:t>,</m:t>
                        </m:r>
                        <m:r>
                          <m:rPr>
                            <m:sty m:val="p"/>
                          </m:rPr>
                          <a:rPr lang="x-IV_mathan" altLang="zh-CN">
                            <a:latin typeface="Cambria Math" panose="02040503050406030204" pitchFamily="18" charset="0"/>
                          </a:rPr>
                          <m:t>y</m:t>
                        </m:r>
                      </m:sub>
                      <m:sup/>
                      <m:e>
                        <m:acc>
                          <m:accPr>
                            <m:chr m:val="̃"/>
                            <m:ctrlPr>
                              <a:rPr lang="x-IV_mathan" altLang="zh-CN" i="1">
                                <a:latin typeface="Cambria Math" panose="02040503050406030204" pitchFamily="18" charset="0"/>
                                <a:ea typeface="宋体" panose="02010600030101010101" pitchFamily="2" charset="-122"/>
                              </a:rPr>
                            </m:ctrlPr>
                          </m:accPr>
                          <m:e>
                            <m:r>
                              <a:rPr lang="en-US" altLang="zh-CN" i="1">
                                <a:latin typeface="Cambria Math" panose="02040503050406030204" pitchFamily="18" charset="0"/>
                                <a:ea typeface="宋体" panose="02010600030101010101" pitchFamily="2" charset="-122"/>
                              </a:rPr>
                              <m:t>𝑃</m:t>
                            </m:r>
                          </m:e>
                        </m:acc>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𝑥</m:t>
                            </m:r>
                          </m:e>
                        </m:d>
                        <m:r>
                          <a:rPr lang="en-US" altLang="zh-CN" b="0" i="1" smtClean="0">
                            <a:latin typeface="Cambria Math" panose="02040503050406030204" pitchFamily="18" charset="0"/>
                            <a:ea typeface="宋体" panose="02010600030101010101" pitchFamily="2" charset="-122"/>
                          </a:rPr>
                          <m:t>𝑃</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𝑦</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𝑥</m:t>
                        </m:r>
                        <m:r>
                          <a:rPr lang="en-US" altLang="zh-CN" b="0" i="1" smtClean="0">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𝑓</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𝑥</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𝑦</m:t>
                        </m:r>
                        <m:r>
                          <a:rPr lang="en-US" altLang="zh-CN" i="1">
                            <a:latin typeface="Cambria Math" panose="02040503050406030204" pitchFamily="18" charset="0"/>
                            <a:ea typeface="宋体" panose="02010600030101010101" pitchFamily="2" charset="-122"/>
                          </a:rPr>
                          <m:t>)</m:t>
                        </m:r>
                      </m:e>
                    </m:nary>
                  </m:oMath>
                </a14:m>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假设两个期望值相等，即</a:t>
                </a:r>
                <a:endParaRPr lang="en-US" altLang="zh-CN" dirty="0">
                  <a:latin typeface="宋体" panose="02010600030101010101" pitchFamily="2" charset="-122"/>
                  <a:ea typeface="宋体" panose="02010600030101010101" pitchFamily="2" charset="-122"/>
                </a:endParaRPr>
              </a:p>
              <a:p>
                <a:pPr lvl="2"/>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𝐸</m:t>
                        </m:r>
                      </m:e>
                      <m:sub>
                        <m:acc>
                          <m:accPr>
                            <m:chr m:val="̃"/>
                            <m:ctrlPr>
                              <a:rPr lang="en-US" altLang="zh-CN" i="1">
                                <a:latin typeface="Cambria Math" panose="02040503050406030204" pitchFamily="18" charset="0"/>
                                <a:ea typeface="宋体" panose="02010600030101010101" pitchFamily="2" charset="-122"/>
                              </a:rPr>
                            </m:ctrlPr>
                          </m:accPr>
                          <m:e>
                            <m:r>
                              <a:rPr lang="en-US" altLang="zh-CN" i="1">
                                <a:latin typeface="Cambria Math" panose="02040503050406030204" pitchFamily="18" charset="0"/>
                                <a:ea typeface="宋体" panose="02010600030101010101" pitchFamily="2" charset="-122"/>
                              </a:rPr>
                              <m:t>𝑃</m:t>
                            </m:r>
                          </m:e>
                        </m:acc>
                      </m:sub>
                    </m:sSub>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𝑓</m:t>
                        </m:r>
                      </m:e>
                    </m:d>
                    <m:r>
                      <a:rPr lang="en-US" altLang="zh-CN" i="1">
                        <a:latin typeface="Cambria Math" panose="02040503050406030204" pitchFamily="18" charset="0"/>
                        <a:ea typeface="宋体" panose="02010600030101010101" pitchFamily="2" charset="-122"/>
                      </a:rPr>
                      <m:t>=</m:t>
                    </m:r>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𝐸</m:t>
                        </m:r>
                      </m:e>
                      <m:sub>
                        <m:r>
                          <a:rPr lang="en-US" altLang="zh-CN" i="1">
                            <a:latin typeface="Cambria Math" panose="02040503050406030204" pitchFamily="18" charset="0"/>
                            <a:ea typeface="宋体" panose="02010600030101010101" pitchFamily="2" charset="-122"/>
                          </a:rPr>
                          <m:t>𝑃</m:t>
                        </m:r>
                      </m:sub>
                    </m:sSub>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𝑓</m:t>
                        </m:r>
                      </m:e>
                    </m:d>
                  </m:oMath>
                </a14:m>
                <a:r>
                  <a:rPr lang="zh-CN" altLang="en-US" dirty="0">
                    <a:latin typeface="宋体" panose="02010600030101010101" pitchFamily="2" charset="-122"/>
                    <a:ea typeface="宋体" panose="02010600030101010101" pitchFamily="2" charset="-122"/>
                  </a:rPr>
                  <a:t>，作为模型学习的约束条件</a:t>
                </a:r>
                <a:endParaRPr lang="en-US" altLang="zh-CN" dirty="0">
                  <a:latin typeface="宋体" panose="02010600030101010101" pitchFamily="2" charset="-122"/>
                  <a:ea typeface="宋体" panose="02010600030101010101" pitchFamily="2" charset="-122"/>
                </a:endParaRPr>
              </a:p>
              <a:p>
                <a:pPr lvl="2"/>
                <a:endParaRPr lang="en-US" altLang="zh-CN" dirty="0">
                  <a:latin typeface="宋体" panose="02010600030101010101" pitchFamily="2" charset="-122"/>
                  <a:ea typeface="宋体" panose="02010600030101010101" pitchFamily="2" charset="-122"/>
                </a:endParaRPr>
              </a:p>
              <a:p>
                <a:pPr lvl="1"/>
                <a:endParaRPr lang="zh-CN" altLang="en-US"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t="-2008"/>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             </a:t>
            </a:r>
            <a:r>
              <a:rPr lang="zh-CN" altLang="en-GB" dirty="0">
                <a:latin typeface="宋体" panose="02010600030101010101" pitchFamily="2" charset="-122"/>
              </a:rPr>
              <a:t>北京邮电大学 </a:t>
            </a:r>
            <a:r>
              <a:rPr lang="zh-CN" altLang="en-US" dirty="0">
                <a:latin typeface="宋体" panose="02010600030101010101" pitchFamily="2" charset="-122"/>
              </a:rPr>
              <a:t>数据科学与服务</a:t>
            </a:r>
            <a:r>
              <a:rPr lang="zh-CN" altLang="en-GB" dirty="0">
                <a:latin typeface="宋体" panose="02010600030101010101" pitchFamily="2" charset="-122"/>
              </a:rPr>
              <a:t>中心</a:t>
            </a:r>
            <a:endParaRPr lang="zh-CN" altLang="en-US" dirty="0">
              <a:latin typeface="宋体" panose="02010600030101010101" pitchFamily="2" charset="-122"/>
            </a:endParaRPr>
          </a:p>
        </p:txBody>
      </p:sp>
    </p:spTree>
    <p:extLst>
      <p:ext uri="{BB962C8B-B14F-4D97-AF65-F5344CB8AC3E}">
        <p14:creationId xmlns:p14="http://schemas.microsoft.com/office/powerpoint/2010/main" val="1393660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最大熵模型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lvl="1"/>
                <a:r>
                  <a:rPr lang="zh-CN" altLang="en-US" dirty="0">
                    <a:latin typeface="宋体" panose="02010600030101010101" pitchFamily="2" charset="-122"/>
                    <a:ea typeface="宋体" panose="02010600030101010101" pitchFamily="2" charset="-122"/>
                  </a:rPr>
                  <a:t>定义</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最大熵模型</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假设满足所有约束条件的模型集合为</a:t>
                </a:r>
                <a:endParaRPr lang="en-US" altLang="zh-CN" dirty="0">
                  <a:latin typeface="宋体" panose="02010600030101010101" pitchFamily="2" charset="-122"/>
                  <a:ea typeface="宋体" panose="02010600030101010101" pitchFamily="2" charset="-122"/>
                </a:endParaRPr>
              </a:p>
              <a:p>
                <a:pPr lvl="1"/>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定义在条件概率分布</a:t>
                </a:r>
                <a14:m>
                  <m:oMath xmlns:m="http://schemas.openxmlformats.org/officeDocument/2006/math">
                    <m:r>
                      <a:rPr lang="en-US" altLang="zh-CN" b="0" i="1" smtClean="0">
                        <a:latin typeface="Cambria Math" panose="02040503050406030204" pitchFamily="18" charset="0"/>
                        <a:ea typeface="宋体" panose="02010600030101010101" pitchFamily="2" charset="-122"/>
                      </a:rPr>
                      <m:t>𝑃</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𝑌</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𝑋</m:t>
                    </m:r>
                    <m:r>
                      <a:rPr lang="en-US" altLang="zh-CN" b="0" i="1" smtClean="0">
                        <a:latin typeface="Cambria Math" panose="02040503050406030204" pitchFamily="18" charset="0"/>
                        <a:ea typeface="宋体" panose="02010600030101010101" pitchFamily="2" charset="-122"/>
                      </a:rPr>
                      <m:t>)</m:t>
                    </m:r>
                    <m:r>
                      <a:rPr lang="zh-CN" altLang="en-US" i="1">
                        <a:latin typeface="Cambria Math" panose="02040503050406030204" pitchFamily="18" charset="0"/>
                        <a:ea typeface="宋体" panose="02010600030101010101" pitchFamily="2" charset="-122"/>
                      </a:rPr>
                      <m:t>上</m:t>
                    </m:r>
                  </m:oMath>
                </a14:m>
                <a:r>
                  <a:rPr lang="zh-CN" altLang="en-US" dirty="0">
                    <a:latin typeface="宋体" panose="02010600030101010101" pitchFamily="2" charset="-122"/>
                    <a:ea typeface="宋体" panose="02010600030101010101" pitchFamily="2" charset="-122"/>
                  </a:rPr>
                  <a:t>的条件熵为</a:t>
                </a:r>
                <a:endParaRPr lang="en-US" altLang="zh-CN" dirty="0">
                  <a:latin typeface="宋体" panose="02010600030101010101" pitchFamily="2" charset="-122"/>
                  <a:ea typeface="宋体" panose="02010600030101010101" pitchFamily="2" charset="-122"/>
                </a:endParaRPr>
              </a:p>
              <a:p>
                <a:pPr lvl="1"/>
                <a14:m>
                  <m:oMath xmlns:m="http://schemas.openxmlformats.org/officeDocument/2006/math">
                    <m:r>
                      <a:rPr lang="en-US" altLang="zh-CN" b="0" i="1" smtClean="0">
                        <a:latin typeface="Cambria Math" panose="02040503050406030204" pitchFamily="18" charset="0"/>
                        <a:ea typeface="宋体" panose="02010600030101010101" pitchFamily="2" charset="-122"/>
                      </a:rPr>
                      <m:t>𝐻</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𝑃</m:t>
                        </m:r>
                      </m:e>
                    </m:d>
                    <m:r>
                      <a:rPr lang="en-US" altLang="zh-CN" b="0" i="1" smtClean="0">
                        <a:latin typeface="Cambria Math" panose="02040503050406030204" pitchFamily="18" charset="0"/>
                        <a:ea typeface="宋体" panose="02010600030101010101" pitchFamily="2" charset="-122"/>
                      </a:rPr>
                      <m:t>=−</m:t>
                    </m:r>
                    <m:nary>
                      <m:naryPr>
                        <m:chr m:val="∑"/>
                        <m:supHide m:val="on"/>
                        <m:ctrlPr>
                          <a:rPr lang="en-US" altLang="zh-CN" b="0" i="1" smtClean="0">
                            <a:latin typeface="Cambria Math" panose="02040503050406030204" pitchFamily="18" charset="0"/>
                            <a:ea typeface="宋体" panose="02010600030101010101" pitchFamily="2" charset="-122"/>
                          </a:rPr>
                        </m:ctrlPr>
                      </m:naryPr>
                      <m:sub>
                        <m:r>
                          <a:rPr lang="en-US" altLang="zh-CN" b="0" i="1" smtClean="0">
                            <a:latin typeface="Cambria Math" panose="02040503050406030204" pitchFamily="18" charset="0"/>
                            <a:ea typeface="宋体" panose="02010600030101010101" pitchFamily="2" charset="-122"/>
                          </a:rPr>
                          <m:t>𝑥</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𝑦</m:t>
                        </m:r>
                      </m:sub>
                      <m:sup/>
                      <m:e>
                        <m:acc>
                          <m:accPr>
                            <m:chr m:val="̃"/>
                            <m:ctrlPr>
                              <a:rPr lang="en-US" altLang="zh-CN" b="0" i="1" smtClean="0">
                                <a:latin typeface="Cambria Math" panose="02040503050406030204" pitchFamily="18" charset="0"/>
                                <a:ea typeface="宋体" panose="02010600030101010101" pitchFamily="2" charset="-122"/>
                              </a:rPr>
                            </m:ctrlPr>
                          </m:accPr>
                          <m:e>
                            <m:r>
                              <a:rPr lang="en-US" altLang="zh-CN" b="0" i="1" smtClean="0">
                                <a:latin typeface="Cambria Math" panose="02040503050406030204" pitchFamily="18" charset="0"/>
                                <a:ea typeface="宋体" panose="02010600030101010101" pitchFamily="2" charset="-122"/>
                              </a:rPr>
                              <m:t>𝑃</m:t>
                            </m:r>
                          </m:e>
                        </m:acc>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𝑥</m:t>
                            </m:r>
                          </m:e>
                        </m:d>
                        <m:r>
                          <a:rPr lang="en-US" altLang="zh-CN" b="0" i="1" smtClean="0">
                            <a:latin typeface="Cambria Math" panose="02040503050406030204" pitchFamily="18" charset="0"/>
                            <a:ea typeface="宋体" panose="02010600030101010101" pitchFamily="2" charset="-122"/>
                          </a:rPr>
                          <m:t>𝑃</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𝑦</m:t>
                            </m:r>
                          </m:e>
                          <m:e>
                            <m:r>
                              <a:rPr lang="en-US" altLang="zh-CN" b="0" i="1" smtClean="0">
                                <a:latin typeface="Cambria Math" panose="02040503050406030204" pitchFamily="18" charset="0"/>
                                <a:ea typeface="宋体" panose="02010600030101010101" pitchFamily="2" charset="-122"/>
                              </a:rPr>
                              <m:t>𝑥</m:t>
                            </m:r>
                          </m:e>
                        </m:d>
                        <m:r>
                          <a:rPr lang="en-US" altLang="zh-CN" b="0" i="1" smtClean="0">
                            <a:latin typeface="Cambria Math" panose="02040503050406030204" pitchFamily="18" charset="0"/>
                            <a:ea typeface="宋体" panose="02010600030101010101" pitchFamily="2" charset="-122"/>
                          </a:rPr>
                          <m:t>𝑙𝑜𝑔𝑃</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𝑦</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𝑥</m:t>
                        </m:r>
                        <m:r>
                          <a:rPr lang="en-US" altLang="zh-CN" b="0" i="1" smtClean="0">
                            <a:latin typeface="Cambria Math" panose="02040503050406030204" pitchFamily="18" charset="0"/>
                            <a:ea typeface="宋体" panose="02010600030101010101" pitchFamily="2" charset="-122"/>
                          </a:rPr>
                          <m:t>)</m:t>
                        </m:r>
                      </m:e>
                    </m:nary>
                  </m:oMath>
                </a14:m>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条件熵的定义同样见</a:t>
                </a:r>
                <a:r>
                  <a:rPr lang="en-US" altLang="zh-CN" dirty="0">
                    <a:latin typeface="宋体" panose="02010600030101010101" pitchFamily="2" charset="-122"/>
                    <a:ea typeface="宋体" panose="02010600030101010101" pitchFamily="2" charset="-122"/>
                  </a:rPr>
                  <a:t>5.2.2</a:t>
                </a:r>
                <a:r>
                  <a:rPr lang="zh-CN" altLang="en-US" dirty="0">
                    <a:latin typeface="宋体" panose="02010600030101010101" pitchFamily="2" charset="-122"/>
                    <a:ea typeface="宋体" panose="02010600030101010101" pitchFamily="2" charset="-122"/>
                  </a:rPr>
                  <a:t>节课本</a:t>
                </a:r>
                <a:r>
                  <a:rPr lang="en-US" altLang="zh-CN" dirty="0">
                    <a:latin typeface="宋体" panose="02010600030101010101" pitchFamily="2" charset="-122"/>
                    <a:ea typeface="宋体" panose="02010600030101010101" pitchFamily="2" charset="-122"/>
                  </a:rPr>
                  <a:t>P73</a:t>
                </a:r>
              </a:p>
              <a:p>
                <a:pPr lvl="1"/>
                <a:r>
                  <a:rPr lang="zh-CN" altLang="en-US" dirty="0">
                    <a:latin typeface="宋体" panose="02010600030101010101" pitchFamily="2" charset="-122"/>
                    <a:ea typeface="宋体" panose="02010600030101010101" pitchFamily="2" charset="-122"/>
                  </a:rPr>
                  <a:t>模型集合</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中条件熵</a:t>
                </a:r>
                <a:r>
                  <a:rPr lang="en-US" altLang="zh-CN" dirty="0">
                    <a:latin typeface="宋体" panose="02010600030101010101" pitchFamily="2" charset="-122"/>
                    <a:ea typeface="宋体" panose="02010600030101010101" pitchFamily="2" charset="-122"/>
                  </a:rPr>
                  <a:t>H(P)</a:t>
                </a:r>
                <a:r>
                  <a:rPr lang="zh-CN" altLang="en-US" dirty="0">
                    <a:latin typeface="宋体" panose="02010600030101010101" pitchFamily="2" charset="-122"/>
                    <a:ea typeface="宋体" panose="02010600030101010101" pitchFamily="2" charset="-122"/>
                  </a:rPr>
                  <a:t>最大的模型称为最大熵模型</a:t>
                </a:r>
                <a:endParaRPr lang="en-US" altLang="zh-CN"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t="-1757" r="-804"/>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             </a:t>
            </a:r>
            <a:r>
              <a:rPr lang="zh-CN" altLang="en-GB" dirty="0">
                <a:latin typeface="宋体" panose="02010600030101010101" pitchFamily="2" charset="-122"/>
              </a:rPr>
              <a:t>北京邮电大学 </a:t>
            </a:r>
            <a:r>
              <a:rPr lang="zh-CN" altLang="en-US" dirty="0">
                <a:latin typeface="宋体" panose="02010600030101010101" pitchFamily="2" charset="-122"/>
              </a:rPr>
              <a:t>数据科学与服务</a:t>
            </a:r>
            <a:r>
              <a:rPr lang="zh-CN" altLang="en-GB" dirty="0">
                <a:latin typeface="宋体" panose="02010600030101010101" pitchFamily="2" charset="-122"/>
              </a:rPr>
              <a:t>中心</a:t>
            </a:r>
            <a:endParaRPr lang="zh-CN" altLang="en-US" dirty="0">
              <a:latin typeface="宋体" panose="02010600030101010101" pitchFamily="2" charset="-122"/>
            </a:endParaRPr>
          </a:p>
        </p:txBody>
      </p:sp>
      <p:pic>
        <p:nvPicPr>
          <p:cNvPr id="5" name="图片 4"/>
          <p:cNvPicPr>
            <a:picLocks noChangeAspect="1"/>
          </p:cNvPicPr>
          <p:nvPr/>
        </p:nvPicPr>
        <p:blipFill>
          <a:blip r:embed="rId4"/>
          <a:stretch>
            <a:fillRect/>
          </a:stretch>
        </p:blipFill>
        <p:spPr>
          <a:xfrm>
            <a:off x="1704553" y="1772816"/>
            <a:ext cx="5819775" cy="657225"/>
          </a:xfrm>
          <a:prstGeom prst="rect">
            <a:avLst/>
          </a:prstGeom>
        </p:spPr>
      </p:pic>
    </p:spTree>
    <p:extLst>
      <p:ext uri="{BB962C8B-B14F-4D97-AF65-F5344CB8AC3E}">
        <p14:creationId xmlns:p14="http://schemas.microsoft.com/office/powerpoint/2010/main" val="1229011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最大熵模型的学习</a:t>
            </a:r>
          </a:p>
        </p:txBody>
      </p:sp>
      <p:sp>
        <p:nvSpPr>
          <p:cNvPr id="3" name="内容占位符 2"/>
          <p:cNvSpPr>
            <a:spLocks noGrp="1"/>
          </p:cNvSpPr>
          <p:nvPr>
            <p:ph idx="1"/>
          </p:nvPr>
        </p:nvSpPr>
        <p:spPr/>
        <p:txBody>
          <a:bodyPr/>
          <a:lstStyle/>
          <a:p>
            <a:pPr lvl="1"/>
            <a:r>
              <a:rPr lang="zh-CN" altLang="en-US" dirty="0">
                <a:latin typeface="宋体" panose="02010600030101010101" pitchFamily="2" charset="-122"/>
                <a:ea typeface="宋体" panose="02010600030101010101" pitchFamily="2" charset="-122"/>
              </a:rPr>
              <a:t>最大熵模型的学习等价于约束最优化问题</a:t>
            </a:r>
            <a:endParaRPr lang="en-US" altLang="zh-CN" dirty="0">
              <a:latin typeface="宋体" panose="02010600030101010101" pitchFamily="2" charset="-122"/>
              <a:ea typeface="宋体" panose="02010600030101010101" pitchFamily="2" charset="-122"/>
            </a:endParaRPr>
          </a:p>
          <a:p>
            <a:pPr lvl="1"/>
            <a:endParaRPr lang="en-US" altLang="zh-CN" dirty="0">
              <a:latin typeface="宋体" panose="02010600030101010101" pitchFamily="2" charset="-122"/>
              <a:ea typeface="宋体" panose="02010600030101010101" pitchFamily="2" charset="-122"/>
            </a:endParaRPr>
          </a:p>
        </p:txBody>
      </p:sp>
      <p:sp>
        <p:nvSpPr>
          <p:cNvPr id="4" name="页脚占位符 3"/>
          <p:cNvSpPr>
            <a:spLocks noGrp="1"/>
          </p:cNvSpPr>
          <p:nvPr>
            <p:ph type="ftr" sz="quarter" idx="10"/>
          </p:nvPr>
        </p:nvSpPr>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             </a:t>
            </a:r>
            <a:r>
              <a:rPr lang="zh-CN" altLang="en-GB" dirty="0">
                <a:latin typeface="宋体" panose="02010600030101010101" pitchFamily="2" charset="-122"/>
              </a:rPr>
              <a:t>北京邮电大学 </a:t>
            </a:r>
            <a:r>
              <a:rPr lang="zh-CN" altLang="en-US" dirty="0">
                <a:latin typeface="宋体" panose="02010600030101010101" pitchFamily="2" charset="-122"/>
              </a:rPr>
              <a:t>数据科学与服务</a:t>
            </a:r>
            <a:r>
              <a:rPr lang="zh-CN" altLang="en-GB" dirty="0">
                <a:latin typeface="宋体" panose="02010600030101010101" pitchFamily="2" charset="-122"/>
              </a:rPr>
              <a:t>中心</a:t>
            </a:r>
            <a:endParaRPr lang="zh-CN" altLang="en-US" dirty="0">
              <a:latin typeface="宋体" panose="02010600030101010101" pitchFamily="2" charset="-122"/>
            </a:endParaRPr>
          </a:p>
        </p:txBody>
      </p:sp>
      <p:pic>
        <p:nvPicPr>
          <p:cNvPr id="6" name="图片 5"/>
          <p:cNvPicPr>
            <a:picLocks noChangeAspect="1"/>
          </p:cNvPicPr>
          <p:nvPr/>
        </p:nvPicPr>
        <p:blipFill>
          <a:blip r:embed="rId2"/>
          <a:stretch>
            <a:fillRect/>
          </a:stretch>
        </p:blipFill>
        <p:spPr>
          <a:xfrm>
            <a:off x="1808559" y="1994693"/>
            <a:ext cx="5238750" cy="3686175"/>
          </a:xfrm>
          <a:prstGeom prst="rect">
            <a:avLst/>
          </a:prstGeom>
        </p:spPr>
      </p:pic>
    </p:spTree>
    <p:extLst>
      <p:ext uri="{BB962C8B-B14F-4D97-AF65-F5344CB8AC3E}">
        <p14:creationId xmlns:p14="http://schemas.microsoft.com/office/powerpoint/2010/main" val="1060334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最大熵模型的学习</a:t>
            </a:r>
          </a:p>
        </p:txBody>
      </p:sp>
      <p:sp>
        <p:nvSpPr>
          <p:cNvPr id="3" name="内容占位符 2"/>
          <p:cNvSpPr>
            <a:spLocks noGrp="1"/>
          </p:cNvSpPr>
          <p:nvPr>
            <p:ph idx="1"/>
          </p:nvPr>
        </p:nvSpPr>
        <p:spPr/>
        <p:txBody>
          <a:bodyPr/>
          <a:lstStyle/>
          <a:p>
            <a:pPr lvl="1"/>
            <a:r>
              <a:rPr lang="zh-CN" altLang="en-US" dirty="0">
                <a:latin typeface="宋体" panose="02010600030101010101" pitchFamily="2" charset="-122"/>
                <a:ea typeface="宋体" panose="02010600030101010101" pitchFamily="2" charset="-122"/>
              </a:rPr>
              <a:t>将约束最优化问题的原始问题，通过拉格朗日乘子法转换为无约束最优化的对偶问题</a:t>
            </a:r>
            <a:endParaRPr lang="en-US" altLang="zh-CN" dirty="0">
              <a:latin typeface="宋体" panose="02010600030101010101" pitchFamily="2" charset="-122"/>
              <a:ea typeface="宋体" panose="02010600030101010101" pitchFamily="2" charset="-122"/>
            </a:endParaRPr>
          </a:p>
          <a:p>
            <a:pPr lvl="1"/>
            <a:endParaRPr lang="en-US" altLang="zh-CN" dirty="0">
              <a:latin typeface="宋体" panose="02010600030101010101" pitchFamily="2" charset="-122"/>
              <a:ea typeface="宋体" panose="02010600030101010101" pitchFamily="2" charset="-122"/>
            </a:endParaRPr>
          </a:p>
        </p:txBody>
      </p:sp>
      <p:sp>
        <p:nvSpPr>
          <p:cNvPr id="4" name="页脚占位符 3"/>
          <p:cNvSpPr>
            <a:spLocks noGrp="1"/>
          </p:cNvSpPr>
          <p:nvPr>
            <p:ph type="ftr" sz="quarter" idx="10"/>
          </p:nvPr>
        </p:nvSpPr>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             </a:t>
            </a:r>
            <a:r>
              <a:rPr lang="zh-CN" altLang="en-GB" dirty="0">
                <a:latin typeface="宋体" panose="02010600030101010101" pitchFamily="2" charset="-122"/>
              </a:rPr>
              <a:t>北京邮电大学 </a:t>
            </a:r>
            <a:r>
              <a:rPr lang="zh-CN" altLang="en-US" dirty="0">
                <a:latin typeface="宋体" panose="02010600030101010101" pitchFamily="2" charset="-122"/>
              </a:rPr>
              <a:t>数据科学与服务</a:t>
            </a:r>
            <a:r>
              <a:rPr lang="zh-CN" altLang="en-GB" dirty="0">
                <a:latin typeface="宋体" panose="02010600030101010101" pitchFamily="2" charset="-122"/>
              </a:rPr>
              <a:t>中心</a:t>
            </a:r>
            <a:endParaRPr lang="zh-CN" altLang="en-US" dirty="0">
              <a:latin typeface="宋体" panose="02010600030101010101" pitchFamily="2" charset="-122"/>
            </a:endParaRPr>
          </a:p>
        </p:txBody>
      </p:sp>
      <p:pic>
        <p:nvPicPr>
          <p:cNvPr id="6" name="图片 5"/>
          <p:cNvPicPr>
            <a:picLocks noChangeAspect="1"/>
          </p:cNvPicPr>
          <p:nvPr/>
        </p:nvPicPr>
        <p:blipFill>
          <a:blip r:embed="rId2"/>
          <a:stretch>
            <a:fillRect/>
          </a:stretch>
        </p:blipFill>
        <p:spPr>
          <a:xfrm>
            <a:off x="1176337" y="2293635"/>
            <a:ext cx="7286625" cy="2762250"/>
          </a:xfrm>
          <a:prstGeom prst="rect">
            <a:avLst/>
          </a:prstGeom>
        </p:spPr>
      </p:pic>
    </p:spTree>
    <p:extLst>
      <p:ext uri="{BB962C8B-B14F-4D97-AF65-F5344CB8AC3E}">
        <p14:creationId xmlns:p14="http://schemas.microsoft.com/office/powerpoint/2010/main" val="2288489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最大熵原理举例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假设随机变量</a:t>
                </a:r>
                <a14:m>
                  <m:oMath xmlns:m="http://schemas.openxmlformats.org/officeDocument/2006/math">
                    <m:r>
                      <a:rPr lang="en-US" altLang="zh-CN" b="0" i="1" smtClean="0">
                        <a:latin typeface="Cambria Math" panose="02040503050406030204" pitchFamily="18" charset="0"/>
                        <a:ea typeface="宋体" panose="02010600030101010101" pitchFamily="2" charset="-122"/>
                      </a:rPr>
                      <m:t>𝑋</m:t>
                    </m:r>
                    <m:r>
                      <a:rPr lang="zh-CN" altLang="en-US" i="1">
                        <a:latin typeface="Cambria Math" panose="02040503050406030204" pitchFamily="18" charset="0"/>
                        <a:ea typeface="宋体" panose="02010600030101010101" pitchFamily="2" charset="-122"/>
                      </a:rPr>
                      <m:t>有</m:t>
                    </m:r>
                  </m:oMath>
                </a14:m>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个取值</a:t>
                </a:r>
                <a:r>
                  <a:rPr lang="en-US" altLang="zh-CN" dirty="0">
                    <a:latin typeface="宋体" panose="02010600030101010101" pitchFamily="2" charset="-122"/>
                    <a:ea typeface="宋体" panose="02010600030101010101" pitchFamily="2" charset="-122"/>
                  </a:rPr>
                  <a:t>{A,B,C,D,E},</a:t>
                </a:r>
                <a:r>
                  <a:rPr lang="zh-CN" altLang="en-US" dirty="0">
                    <a:latin typeface="宋体" panose="02010600030101010101" pitchFamily="2" charset="-122"/>
                    <a:ea typeface="宋体" panose="02010600030101010101" pitchFamily="2" charset="-122"/>
                  </a:rPr>
                  <a:t>估计各个值得概率。</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解：</a:t>
                </a:r>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满足</a:t>
                </a:r>
                <a14:m>
                  <m:oMath xmlns:m="http://schemas.openxmlformats.org/officeDocument/2006/math">
                    <m:r>
                      <a:rPr lang="en-US" altLang="zh-CN" b="0" i="1" smtClean="0">
                        <a:latin typeface="Cambria Math" panose="02040503050406030204" pitchFamily="18" charset="0"/>
                        <a:ea typeface="宋体" panose="02010600030101010101" pitchFamily="2" charset="-122"/>
                      </a:rPr>
                      <m:t>𝑃</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𝐴</m:t>
                        </m:r>
                      </m:e>
                    </m:d>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𝑃</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𝐵</m:t>
                        </m:r>
                      </m:e>
                    </m:d>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𝑃</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𝐶</m:t>
                        </m:r>
                      </m:e>
                    </m:d>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𝑃</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𝐷</m:t>
                        </m:r>
                      </m:e>
                    </m:d>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𝑃</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𝐸</m:t>
                    </m:r>
                    <m:r>
                      <a:rPr lang="zh-CN" altLang="en-US" i="1">
                        <a:latin typeface="Cambria Math" panose="02040503050406030204" pitchFamily="18" charset="0"/>
                        <a:ea typeface="宋体" panose="02010600030101010101" pitchFamily="2" charset="-122"/>
                      </a:rPr>
                      <m:t>）</m:t>
                    </m:r>
                    <m:r>
                      <a:rPr lang="en-US" altLang="zh-CN" i="1" smtClean="0">
                        <a:latin typeface="Cambria Math" panose="02040503050406030204" pitchFamily="18" charset="0"/>
                        <a:ea typeface="宋体" panose="02010600030101010101" pitchFamily="2" charset="-122"/>
                      </a:rPr>
                      <m:t>=</m:t>
                    </m:r>
                    <m:r>
                      <a:rPr lang="en-US" altLang="zh-CN" b="0" i="0" smtClean="0">
                        <a:latin typeface="Cambria Math" panose="02040503050406030204" pitchFamily="18" charset="0"/>
                        <a:ea typeface="宋体" panose="02010600030101010101" pitchFamily="2" charset="-122"/>
                      </a:rPr>
                      <m:t>1</m:t>
                    </m:r>
                  </m:oMath>
                </a14:m>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等概率估计</a:t>
                </a:r>
                <a14:m>
                  <m:oMath xmlns:m="http://schemas.openxmlformats.org/officeDocument/2006/math">
                    <m:r>
                      <a:rPr lang="en-US" altLang="zh-CN">
                        <a:latin typeface="Cambria Math" panose="02040503050406030204" pitchFamily="18" charset="0"/>
                        <a:ea typeface="宋体" panose="02010600030101010101" pitchFamily="2" charset="-122"/>
                      </a:rPr>
                      <m:t>𝑃</m:t>
                    </m:r>
                    <m:d>
                      <m:dPr>
                        <m:ctrlPr>
                          <a:rPr lang="en-US" altLang="zh-CN" i="1">
                            <a:latin typeface="Cambria Math" panose="02040503050406030204" pitchFamily="18" charset="0"/>
                            <a:ea typeface="宋体" panose="02010600030101010101" pitchFamily="2" charset="-122"/>
                          </a:rPr>
                        </m:ctrlPr>
                      </m:dPr>
                      <m:e>
                        <m:r>
                          <a:rPr lang="en-US" altLang="zh-CN">
                            <a:latin typeface="Cambria Math" panose="02040503050406030204" pitchFamily="18" charset="0"/>
                            <a:ea typeface="宋体" panose="02010600030101010101" pitchFamily="2" charset="-122"/>
                          </a:rPr>
                          <m:t>𝐴</m:t>
                        </m:r>
                      </m:e>
                    </m:d>
                    <m:r>
                      <a:rPr lang="en-US" altLang="zh-CN">
                        <a:latin typeface="Cambria Math" panose="02040503050406030204" pitchFamily="18" charset="0"/>
                        <a:ea typeface="宋体" panose="02010600030101010101" pitchFamily="2" charset="-122"/>
                      </a:rPr>
                      <m:t>=</m:t>
                    </m:r>
                    <m:r>
                      <a:rPr lang="en-US" altLang="zh-CN">
                        <a:latin typeface="Cambria Math" panose="02040503050406030204" pitchFamily="18" charset="0"/>
                        <a:ea typeface="宋体" panose="02010600030101010101" pitchFamily="2" charset="-122"/>
                      </a:rPr>
                      <m:t>𝑃</m:t>
                    </m:r>
                    <m:d>
                      <m:dPr>
                        <m:ctrlPr>
                          <a:rPr lang="en-US" altLang="zh-CN" i="1">
                            <a:latin typeface="Cambria Math" panose="02040503050406030204" pitchFamily="18" charset="0"/>
                            <a:ea typeface="宋体" panose="02010600030101010101" pitchFamily="2" charset="-122"/>
                          </a:rPr>
                        </m:ctrlPr>
                      </m:dPr>
                      <m:e>
                        <m:r>
                          <a:rPr lang="en-US" altLang="zh-CN">
                            <a:latin typeface="Cambria Math" panose="02040503050406030204" pitchFamily="18" charset="0"/>
                            <a:ea typeface="宋体" panose="02010600030101010101" pitchFamily="2" charset="-122"/>
                          </a:rPr>
                          <m:t>𝐵</m:t>
                        </m:r>
                      </m:e>
                    </m:d>
                    <m:r>
                      <a:rPr lang="en-US" altLang="zh-CN">
                        <a:latin typeface="Cambria Math" panose="02040503050406030204" pitchFamily="18" charset="0"/>
                        <a:ea typeface="宋体" panose="02010600030101010101" pitchFamily="2" charset="-122"/>
                      </a:rPr>
                      <m:t>=</m:t>
                    </m:r>
                    <m:r>
                      <a:rPr lang="en-US" altLang="zh-CN">
                        <a:latin typeface="Cambria Math" panose="02040503050406030204" pitchFamily="18" charset="0"/>
                        <a:ea typeface="宋体" panose="02010600030101010101" pitchFamily="2" charset="-122"/>
                      </a:rPr>
                      <m:t>𝑃</m:t>
                    </m:r>
                    <m:d>
                      <m:dPr>
                        <m:ctrlPr>
                          <a:rPr lang="en-US" altLang="zh-CN" i="1">
                            <a:latin typeface="Cambria Math" panose="02040503050406030204" pitchFamily="18" charset="0"/>
                            <a:ea typeface="宋体" panose="02010600030101010101" pitchFamily="2" charset="-122"/>
                          </a:rPr>
                        </m:ctrlPr>
                      </m:dPr>
                      <m:e>
                        <m:r>
                          <a:rPr lang="en-US" altLang="zh-CN">
                            <a:latin typeface="Cambria Math" panose="02040503050406030204" pitchFamily="18" charset="0"/>
                            <a:ea typeface="宋体" panose="02010600030101010101" pitchFamily="2" charset="-122"/>
                          </a:rPr>
                          <m:t>𝐶</m:t>
                        </m:r>
                      </m:e>
                    </m:d>
                    <m:r>
                      <a:rPr lang="en-US" altLang="zh-CN">
                        <a:latin typeface="Cambria Math" panose="02040503050406030204" pitchFamily="18" charset="0"/>
                        <a:ea typeface="宋体" panose="02010600030101010101" pitchFamily="2" charset="-122"/>
                      </a:rPr>
                      <m:t>=</m:t>
                    </m:r>
                    <m:r>
                      <a:rPr lang="en-US" altLang="zh-CN">
                        <a:latin typeface="Cambria Math" panose="02040503050406030204" pitchFamily="18" charset="0"/>
                        <a:ea typeface="宋体" panose="02010600030101010101" pitchFamily="2" charset="-122"/>
                      </a:rPr>
                      <m:t>𝑃</m:t>
                    </m:r>
                    <m:d>
                      <m:dPr>
                        <m:ctrlPr>
                          <a:rPr lang="en-US" altLang="zh-CN" i="1">
                            <a:latin typeface="Cambria Math" panose="02040503050406030204" pitchFamily="18" charset="0"/>
                            <a:ea typeface="宋体" panose="02010600030101010101" pitchFamily="2" charset="-122"/>
                          </a:rPr>
                        </m:ctrlPr>
                      </m:dPr>
                      <m:e>
                        <m:r>
                          <a:rPr lang="en-US" altLang="zh-CN">
                            <a:latin typeface="Cambria Math" panose="02040503050406030204" pitchFamily="18" charset="0"/>
                            <a:ea typeface="宋体" panose="02010600030101010101" pitchFamily="2" charset="-122"/>
                          </a:rPr>
                          <m:t>𝐷</m:t>
                        </m:r>
                      </m:e>
                    </m:d>
                    <m:r>
                      <a:rPr lang="en-US" altLang="zh-CN">
                        <a:latin typeface="Cambria Math" panose="02040503050406030204" pitchFamily="18" charset="0"/>
                        <a:ea typeface="宋体" panose="02010600030101010101" pitchFamily="2" charset="-122"/>
                      </a:rPr>
                      <m:t>=</m:t>
                    </m:r>
                    <m:r>
                      <a:rPr lang="en-US" altLang="zh-CN">
                        <a:latin typeface="Cambria Math" panose="02040503050406030204" pitchFamily="18" charset="0"/>
                        <a:ea typeface="宋体" panose="02010600030101010101" pitchFamily="2" charset="-122"/>
                      </a:rPr>
                      <m:t>𝑃</m:t>
                    </m:r>
                    <m:r>
                      <a:rPr lang="en-US" altLang="zh-CN">
                        <a:latin typeface="Cambria Math" panose="02040503050406030204" pitchFamily="18" charset="0"/>
                        <a:ea typeface="宋体" panose="02010600030101010101" pitchFamily="2" charset="-122"/>
                      </a:rPr>
                      <m:t>(</m:t>
                    </m:r>
                    <m:r>
                      <a:rPr lang="en-US" altLang="zh-CN">
                        <a:latin typeface="Cambria Math" panose="02040503050406030204" pitchFamily="18" charset="0"/>
                        <a:ea typeface="宋体" panose="02010600030101010101" pitchFamily="2" charset="-122"/>
                      </a:rPr>
                      <m:t>𝐸</m:t>
                    </m:r>
                    <m:r>
                      <a:rPr lang="zh-CN" altLang="en-US">
                        <a:latin typeface="Cambria Math" panose="02040503050406030204" pitchFamily="18" charset="0"/>
                        <a:ea typeface="宋体" panose="02010600030101010101" pitchFamily="2" charset="-122"/>
                      </a:rPr>
                      <m:t>）</m:t>
                    </m:r>
                    <m:r>
                      <a:rPr lang="en-US" altLang="zh-CN">
                        <a:latin typeface="Cambria Math" panose="02040503050406030204" pitchFamily="18" charset="0"/>
                        <a:ea typeface="宋体" panose="02010600030101010101" pitchFamily="2" charset="-122"/>
                      </a:rPr>
                      <m:t>=</m:t>
                    </m:r>
                    <m:f>
                      <m:fPr>
                        <m:ctrlPr>
                          <a:rPr lang="en-US" altLang="zh-CN" i="1">
                            <a:latin typeface="Cambria Math" panose="02040503050406030204" pitchFamily="18" charset="0"/>
                            <a:ea typeface="宋体" panose="02010600030101010101" pitchFamily="2" charset="-122"/>
                          </a:rPr>
                        </m:ctrlPr>
                      </m:fPr>
                      <m:num>
                        <m:r>
                          <a:rPr lang="en-US" altLang="zh-CN">
                            <a:latin typeface="Cambria Math" panose="02040503050406030204" pitchFamily="18" charset="0"/>
                            <a:ea typeface="宋体" panose="02010600030101010101" pitchFamily="2" charset="-122"/>
                          </a:rPr>
                          <m:t>1</m:t>
                        </m:r>
                      </m:num>
                      <m:den>
                        <m:r>
                          <a:rPr lang="en-US" altLang="zh-CN">
                            <a:latin typeface="Cambria Math" panose="02040503050406030204" pitchFamily="18" charset="0"/>
                            <a:ea typeface="宋体" panose="02010600030101010101" pitchFamily="2" charset="-122"/>
                          </a:rPr>
                          <m:t>5</m:t>
                        </m:r>
                      </m:den>
                    </m:f>
                  </m:oMath>
                </a14:m>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加入一些约束条件：</a:t>
                </a:r>
                <a14:m>
                  <m:oMath xmlns:m="http://schemas.openxmlformats.org/officeDocument/2006/math">
                    <m:r>
                      <a:rPr lang="en-US" altLang="zh-CN" b="0" i="1" smtClean="0">
                        <a:latin typeface="Cambria Math" panose="02040503050406030204" pitchFamily="18" charset="0"/>
                        <a:ea typeface="宋体" panose="02010600030101010101" pitchFamily="2" charset="-122"/>
                      </a:rPr>
                      <m:t>𝑃</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𝐴</m:t>
                        </m:r>
                      </m:e>
                    </m:d>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𝑃</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𝐵</m:t>
                        </m:r>
                      </m:e>
                    </m:d>
                    <m:r>
                      <a:rPr lang="en-US" altLang="zh-CN" b="0" i="1" smtClean="0">
                        <a:latin typeface="Cambria Math" panose="02040503050406030204" pitchFamily="18" charset="0"/>
                        <a:ea typeface="宋体" panose="02010600030101010101" pitchFamily="2" charset="-122"/>
                      </a:rPr>
                      <m:t>=</m:t>
                    </m:r>
                    <m:f>
                      <m:fPr>
                        <m:ctrlPr>
                          <a:rPr lang="en-US" altLang="zh-CN" b="0" i="1" smtClean="0">
                            <a:latin typeface="Cambria Math" panose="02040503050406030204" pitchFamily="18" charset="0"/>
                            <a:ea typeface="宋体" panose="02010600030101010101" pitchFamily="2" charset="-122"/>
                          </a:rPr>
                        </m:ctrlPr>
                      </m:fPr>
                      <m:num>
                        <m:r>
                          <a:rPr lang="en-US" altLang="zh-CN" b="0" i="1" smtClean="0">
                            <a:latin typeface="Cambria Math" panose="02040503050406030204" pitchFamily="18" charset="0"/>
                            <a:ea typeface="宋体" panose="02010600030101010101" pitchFamily="2" charset="-122"/>
                          </a:rPr>
                          <m:t>3</m:t>
                        </m:r>
                      </m:num>
                      <m:den>
                        <m:r>
                          <a:rPr lang="en-US" altLang="zh-CN" b="0" i="1" smtClean="0">
                            <a:latin typeface="Cambria Math" panose="02040503050406030204" pitchFamily="18" charset="0"/>
                            <a:ea typeface="宋体" panose="02010600030101010101" pitchFamily="2" charset="-122"/>
                          </a:rPr>
                          <m:t>10</m:t>
                        </m:r>
                      </m:den>
                    </m:f>
                  </m:oMath>
                </a14:m>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于是</a:t>
                </a:r>
                <a14:m>
                  <m:oMath xmlns:m="http://schemas.openxmlformats.org/officeDocument/2006/math">
                    <m:r>
                      <a:rPr lang="en-US" altLang="zh-CN" b="0" i="1" smtClean="0">
                        <a:solidFill>
                          <a:srgbClr val="FF0000"/>
                        </a:solidFill>
                        <a:latin typeface="Cambria Math" panose="02040503050406030204" pitchFamily="18" charset="0"/>
                        <a:ea typeface="宋体" panose="02010600030101010101" pitchFamily="2" charset="-122"/>
                      </a:rPr>
                      <m:t>𝑃</m:t>
                    </m:r>
                    <m:d>
                      <m:dPr>
                        <m:ctrlPr>
                          <a:rPr lang="en-US" altLang="zh-CN" b="0" i="1" smtClean="0">
                            <a:solidFill>
                              <a:srgbClr val="FF0000"/>
                            </a:solidFill>
                            <a:latin typeface="Cambria Math" panose="02040503050406030204" pitchFamily="18" charset="0"/>
                            <a:ea typeface="宋体" panose="02010600030101010101" pitchFamily="2" charset="-122"/>
                          </a:rPr>
                        </m:ctrlPr>
                      </m:dPr>
                      <m:e>
                        <m:r>
                          <a:rPr lang="en-US" altLang="zh-CN" b="0" i="1" smtClean="0">
                            <a:solidFill>
                              <a:srgbClr val="FF0000"/>
                            </a:solidFill>
                            <a:latin typeface="Cambria Math" panose="02040503050406030204" pitchFamily="18" charset="0"/>
                            <a:ea typeface="宋体" panose="02010600030101010101" pitchFamily="2" charset="-122"/>
                          </a:rPr>
                          <m:t>𝐴</m:t>
                        </m:r>
                      </m:e>
                    </m:d>
                    <m:r>
                      <a:rPr lang="en-US" altLang="zh-CN" b="0" i="1" smtClean="0">
                        <a:solidFill>
                          <a:srgbClr val="FF0000"/>
                        </a:solidFill>
                        <a:latin typeface="Cambria Math" panose="02040503050406030204" pitchFamily="18" charset="0"/>
                        <a:ea typeface="宋体" panose="02010600030101010101" pitchFamily="2" charset="-122"/>
                      </a:rPr>
                      <m:t>=</m:t>
                    </m:r>
                    <m:r>
                      <a:rPr lang="en-US" altLang="zh-CN" b="0" i="1" smtClean="0">
                        <a:solidFill>
                          <a:srgbClr val="FF0000"/>
                        </a:solidFill>
                        <a:latin typeface="Cambria Math" panose="02040503050406030204" pitchFamily="18" charset="0"/>
                        <a:ea typeface="宋体" panose="02010600030101010101" pitchFamily="2" charset="-122"/>
                      </a:rPr>
                      <m:t>𝑃</m:t>
                    </m:r>
                    <m:d>
                      <m:dPr>
                        <m:ctrlPr>
                          <a:rPr lang="en-US" altLang="zh-CN" b="0" i="1" smtClean="0">
                            <a:solidFill>
                              <a:srgbClr val="FF0000"/>
                            </a:solidFill>
                            <a:latin typeface="Cambria Math" panose="02040503050406030204" pitchFamily="18" charset="0"/>
                            <a:ea typeface="宋体" panose="02010600030101010101" pitchFamily="2" charset="-122"/>
                          </a:rPr>
                        </m:ctrlPr>
                      </m:dPr>
                      <m:e>
                        <m:r>
                          <a:rPr lang="en-US" altLang="zh-CN" b="0" i="1" smtClean="0">
                            <a:solidFill>
                              <a:srgbClr val="FF0000"/>
                            </a:solidFill>
                            <a:latin typeface="Cambria Math" panose="02040503050406030204" pitchFamily="18" charset="0"/>
                            <a:ea typeface="宋体" panose="02010600030101010101" pitchFamily="2" charset="-122"/>
                          </a:rPr>
                          <m:t>𝐵</m:t>
                        </m:r>
                      </m:e>
                    </m:d>
                    <m:r>
                      <a:rPr lang="en-US" altLang="zh-CN" b="0" i="1" smtClean="0">
                        <a:solidFill>
                          <a:srgbClr val="FF0000"/>
                        </a:solidFill>
                        <a:latin typeface="Cambria Math" panose="02040503050406030204" pitchFamily="18" charset="0"/>
                        <a:ea typeface="宋体" panose="02010600030101010101" pitchFamily="2" charset="-122"/>
                      </a:rPr>
                      <m:t>=</m:t>
                    </m:r>
                    <m:f>
                      <m:fPr>
                        <m:ctrlPr>
                          <a:rPr lang="en-US" altLang="zh-CN" b="0" i="1" smtClean="0">
                            <a:solidFill>
                              <a:srgbClr val="FF0000"/>
                            </a:solidFill>
                            <a:latin typeface="Cambria Math" panose="02040503050406030204" pitchFamily="18" charset="0"/>
                            <a:ea typeface="宋体" panose="02010600030101010101" pitchFamily="2" charset="-122"/>
                          </a:rPr>
                        </m:ctrlPr>
                      </m:fPr>
                      <m:num>
                        <m:r>
                          <a:rPr lang="en-US" altLang="zh-CN" b="0" i="1" smtClean="0">
                            <a:solidFill>
                              <a:srgbClr val="FF0000"/>
                            </a:solidFill>
                            <a:latin typeface="Cambria Math" panose="02040503050406030204" pitchFamily="18" charset="0"/>
                            <a:ea typeface="宋体" panose="02010600030101010101" pitchFamily="2" charset="-122"/>
                          </a:rPr>
                          <m:t>3</m:t>
                        </m:r>
                      </m:num>
                      <m:den>
                        <m:r>
                          <a:rPr lang="en-US" altLang="zh-CN" b="0" i="1" smtClean="0">
                            <a:solidFill>
                              <a:srgbClr val="FF0000"/>
                            </a:solidFill>
                            <a:latin typeface="Cambria Math" panose="02040503050406030204" pitchFamily="18" charset="0"/>
                            <a:ea typeface="宋体" panose="02010600030101010101" pitchFamily="2" charset="-122"/>
                          </a:rPr>
                          <m:t>20</m:t>
                        </m:r>
                      </m:den>
                    </m:f>
                    <m:r>
                      <a:rPr lang="en-US" altLang="zh-CN" b="0" i="0" smtClean="0">
                        <a:solidFill>
                          <a:srgbClr val="FF0000"/>
                        </a:solidFill>
                        <a:latin typeface="Cambria Math" panose="02040503050406030204" pitchFamily="18" charset="0"/>
                        <a:ea typeface="宋体" panose="02010600030101010101" pitchFamily="2" charset="-122"/>
                      </a:rPr>
                      <m:t>,</m:t>
                    </m:r>
                    <m:r>
                      <m:rPr>
                        <m:sty m:val="p"/>
                      </m:rPr>
                      <a:rPr lang="en-US" altLang="zh-CN" b="0" i="0" smtClean="0">
                        <a:solidFill>
                          <a:srgbClr val="FF0000"/>
                        </a:solidFill>
                        <a:latin typeface="Cambria Math" panose="02040503050406030204" pitchFamily="18" charset="0"/>
                        <a:ea typeface="宋体" panose="02010600030101010101" pitchFamily="2" charset="-122"/>
                      </a:rPr>
                      <m:t>P</m:t>
                    </m:r>
                    <m:d>
                      <m:dPr>
                        <m:ctrlPr>
                          <a:rPr lang="en-US" altLang="zh-CN" b="0" i="1" smtClean="0">
                            <a:solidFill>
                              <a:srgbClr val="FF0000"/>
                            </a:solidFill>
                            <a:latin typeface="Cambria Math" panose="02040503050406030204" pitchFamily="18" charset="0"/>
                            <a:ea typeface="宋体" panose="02010600030101010101" pitchFamily="2" charset="-122"/>
                          </a:rPr>
                        </m:ctrlPr>
                      </m:dPr>
                      <m:e>
                        <m:r>
                          <m:rPr>
                            <m:sty m:val="p"/>
                          </m:rPr>
                          <a:rPr lang="en-US" altLang="zh-CN" b="0" i="0" smtClean="0">
                            <a:solidFill>
                              <a:srgbClr val="FF0000"/>
                            </a:solidFill>
                            <a:latin typeface="Cambria Math" panose="02040503050406030204" pitchFamily="18" charset="0"/>
                            <a:ea typeface="宋体" panose="02010600030101010101" pitchFamily="2" charset="-122"/>
                          </a:rPr>
                          <m:t>C</m:t>
                        </m:r>
                      </m:e>
                    </m:d>
                    <m:r>
                      <a:rPr lang="en-US" altLang="zh-CN" b="0" i="0" smtClean="0">
                        <a:solidFill>
                          <a:srgbClr val="FF0000"/>
                        </a:solidFill>
                        <a:latin typeface="Cambria Math" panose="02040503050406030204" pitchFamily="18" charset="0"/>
                        <a:ea typeface="宋体" panose="02010600030101010101" pitchFamily="2" charset="-122"/>
                      </a:rPr>
                      <m:t>=</m:t>
                    </m:r>
                    <m:r>
                      <m:rPr>
                        <m:sty m:val="p"/>
                      </m:rPr>
                      <a:rPr lang="en-US" altLang="zh-CN" b="0" i="0" smtClean="0">
                        <a:solidFill>
                          <a:srgbClr val="FF0000"/>
                        </a:solidFill>
                        <a:latin typeface="Cambria Math" panose="02040503050406030204" pitchFamily="18" charset="0"/>
                        <a:ea typeface="宋体" panose="02010600030101010101" pitchFamily="2" charset="-122"/>
                      </a:rPr>
                      <m:t>P</m:t>
                    </m:r>
                    <m:d>
                      <m:dPr>
                        <m:ctrlPr>
                          <a:rPr lang="en-US" altLang="zh-CN" b="0" i="1" smtClean="0">
                            <a:solidFill>
                              <a:srgbClr val="FF0000"/>
                            </a:solidFill>
                            <a:latin typeface="Cambria Math" panose="02040503050406030204" pitchFamily="18" charset="0"/>
                            <a:ea typeface="宋体" panose="02010600030101010101" pitchFamily="2" charset="-122"/>
                          </a:rPr>
                        </m:ctrlPr>
                      </m:dPr>
                      <m:e>
                        <m:r>
                          <m:rPr>
                            <m:sty m:val="p"/>
                          </m:rPr>
                          <a:rPr lang="en-US" altLang="zh-CN" b="0" i="0" smtClean="0">
                            <a:solidFill>
                              <a:srgbClr val="FF0000"/>
                            </a:solidFill>
                            <a:latin typeface="Cambria Math" panose="02040503050406030204" pitchFamily="18" charset="0"/>
                            <a:ea typeface="宋体" panose="02010600030101010101" pitchFamily="2" charset="-122"/>
                          </a:rPr>
                          <m:t>D</m:t>
                        </m:r>
                      </m:e>
                    </m:d>
                    <m:r>
                      <a:rPr lang="en-US" altLang="zh-CN" b="0" i="0" smtClean="0">
                        <a:solidFill>
                          <a:srgbClr val="FF0000"/>
                        </a:solidFill>
                        <a:latin typeface="Cambria Math" panose="02040503050406030204" pitchFamily="18" charset="0"/>
                        <a:ea typeface="宋体" panose="02010600030101010101" pitchFamily="2" charset="-122"/>
                      </a:rPr>
                      <m:t>=</m:t>
                    </m:r>
                    <m:r>
                      <m:rPr>
                        <m:sty m:val="p"/>
                      </m:rPr>
                      <a:rPr lang="en-US" altLang="zh-CN" b="0" i="0" smtClean="0">
                        <a:solidFill>
                          <a:srgbClr val="FF0000"/>
                        </a:solidFill>
                        <a:latin typeface="Cambria Math" panose="02040503050406030204" pitchFamily="18" charset="0"/>
                        <a:ea typeface="宋体" panose="02010600030101010101" pitchFamily="2" charset="-122"/>
                      </a:rPr>
                      <m:t>P</m:t>
                    </m:r>
                    <m:d>
                      <m:dPr>
                        <m:ctrlPr>
                          <a:rPr lang="en-US" altLang="zh-CN" b="0" i="1" smtClean="0">
                            <a:solidFill>
                              <a:srgbClr val="FF0000"/>
                            </a:solidFill>
                            <a:latin typeface="Cambria Math" panose="02040503050406030204" pitchFamily="18" charset="0"/>
                            <a:ea typeface="宋体" panose="02010600030101010101" pitchFamily="2" charset="-122"/>
                          </a:rPr>
                        </m:ctrlPr>
                      </m:dPr>
                      <m:e>
                        <m:r>
                          <m:rPr>
                            <m:sty m:val="p"/>
                          </m:rPr>
                          <a:rPr lang="en-US" altLang="zh-CN" b="0" i="0" smtClean="0">
                            <a:solidFill>
                              <a:srgbClr val="FF0000"/>
                            </a:solidFill>
                            <a:latin typeface="Cambria Math" panose="02040503050406030204" pitchFamily="18" charset="0"/>
                            <a:ea typeface="宋体" panose="02010600030101010101" pitchFamily="2" charset="-122"/>
                          </a:rPr>
                          <m:t>E</m:t>
                        </m:r>
                      </m:e>
                    </m:d>
                    <m:r>
                      <a:rPr lang="en-US" altLang="zh-CN" b="0" i="0" smtClean="0">
                        <a:solidFill>
                          <a:srgbClr val="FF0000"/>
                        </a:solidFill>
                        <a:latin typeface="Cambria Math" panose="02040503050406030204" pitchFamily="18" charset="0"/>
                        <a:ea typeface="宋体" panose="02010600030101010101" pitchFamily="2" charset="-122"/>
                      </a:rPr>
                      <m:t>=</m:t>
                    </m:r>
                    <m:f>
                      <m:fPr>
                        <m:ctrlPr>
                          <a:rPr lang="en-US" altLang="zh-CN" b="0" i="1" smtClean="0">
                            <a:solidFill>
                              <a:srgbClr val="FF0000"/>
                            </a:solidFill>
                            <a:latin typeface="Cambria Math" panose="02040503050406030204" pitchFamily="18" charset="0"/>
                            <a:ea typeface="宋体" panose="02010600030101010101" pitchFamily="2" charset="-122"/>
                          </a:rPr>
                        </m:ctrlPr>
                      </m:fPr>
                      <m:num>
                        <m:r>
                          <a:rPr lang="en-US" altLang="zh-CN" b="0" i="0" smtClean="0">
                            <a:solidFill>
                              <a:srgbClr val="FF0000"/>
                            </a:solidFill>
                            <a:latin typeface="Cambria Math" panose="02040503050406030204" pitchFamily="18" charset="0"/>
                            <a:ea typeface="宋体" panose="02010600030101010101" pitchFamily="2" charset="-122"/>
                          </a:rPr>
                          <m:t>7</m:t>
                        </m:r>
                      </m:num>
                      <m:den>
                        <m:r>
                          <a:rPr lang="en-US" altLang="zh-CN" b="0" i="0" smtClean="0">
                            <a:solidFill>
                              <a:srgbClr val="FF0000"/>
                            </a:solidFill>
                            <a:latin typeface="Cambria Math" panose="02040503050406030204" pitchFamily="18" charset="0"/>
                            <a:ea typeface="宋体" panose="02010600030101010101" pitchFamily="2" charset="-122"/>
                          </a:rPr>
                          <m:t>20</m:t>
                        </m:r>
                      </m:den>
                    </m:f>
                  </m:oMath>
                </a14:m>
                <a:endParaRPr lang="en-US" altLang="zh-CN" b="0"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再加入约束：</a:t>
                </a:r>
                <a14:m>
                  <m:oMath xmlns:m="http://schemas.openxmlformats.org/officeDocument/2006/math">
                    <m:r>
                      <a:rPr lang="en-US" altLang="zh-CN" i="1">
                        <a:latin typeface="Cambria Math" panose="02040503050406030204" pitchFamily="18" charset="0"/>
                        <a:ea typeface="宋体" panose="02010600030101010101" pitchFamily="2" charset="-122"/>
                      </a:rPr>
                      <m:t>𝑃</m:t>
                    </m:r>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𝐴</m:t>
                        </m:r>
                      </m:e>
                    </m:d>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𝑃</m:t>
                    </m:r>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𝐵</m:t>
                        </m:r>
                      </m:e>
                    </m:d>
                    <m:r>
                      <a:rPr lang="en-US" altLang="zh-CN" i="1">
                        <a:latin typeface="Cambria Math" panose="02040503050406030204" pitchFamily="18" charset="0"/>
                        <a:ea typeface="宋体" panose="02010600030101010101" pitchFamily="2" charset="-122"/>
                      </a:rPr>
                      <m:t>=</m:t>
                    </m:r>
                    <m:f>
                      <m:fPr>
                        <m:ctrlPr>
                          <a:rPr lang="en-US" altLang="zh-CN" i="1">
                            <a:latin typeface="Cambria Math" panose="02040503050406030204" pitchFamily="18" charset="0"/>
                            <a:ea typeface="宋体" panose="02010600030101010101" pitchFamily="2" charset="-122"/>
                          </a:rPr>
                        </m:ctrlPr>
                      </m:fPr>
                      <m:num>
                        <m:r>
                          <a:rPr lang="en-US" altLang="zh-CN" i="1">
                            <a:latin typeface="Cambria Math" panose="02040503050406030204" pitchFamily="18" charset="0"/>
                            <a:ea typeface="宋体" panose="02010600030101010101" pitchFamily="2" charset="-122"/>
                          </a:rPr>
                          <m:t>3</m:t>
                        </m:r>
                      </m:num>
                      <m:den>
                        <m:r>
                          <a:rPr lang="en-US" altLang="zh-CN" i="1">
                            <a:latin typeface="Cambria Math" panose="02040503050406030204" pitchFamily="18" charset="0"/>
                            <a:ea typeface="宋体" panose="02010600030101010101" pitchFamily="2" charset="-122"/>
                          </a:rPr>
                          <m:t>10</m:t>
                        </m:r>
                      </m:den>
                    </m:f>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𝑃</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𝐴</m:t>
                        </m:r>
                      </m:e>
                    </m:d>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𝑃</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𝐶</m:t>
                        </m:r>
                      </m:e>
                    </m:d>
                    <m:r>
                      <a:rPr lang="en-US" altLang="zh-CN" b="0" i="1" smtClean="0">
                        <a:latin typeface="Cambria Math" panose="02040503050406030204" pitchFamily="18" charset="0"/>
                        <a:ea typeface="宋体" panose="02010600030101010101" pitchFamily="2" charset="-122"/>
                      </a:rPr>
                      <m:t>=</m:t>
                    </m:r>
                    <m:f>
                      <m:fPr>
                        <m:ctrlPr>
                          <a:rPr lang="en-US" altLang="zh-CN" b="0" i="1" smtClean="0">
                            <a:latin typeface="Cambria Math" panose="02040503050406030204" pitchFamily="18" charset="0"/>
                            <a:ea typeface="宋体" panose="02010600030101010101" pitchFamily="2" charset="-122"/>
                          </a:rPr>
                        </m:ctrlPr>
                      </m:fPr>
                      <m:num>
                        <m:r>
                          <a:rPr lang="en-US" altLang="zh-CN" b="0" i="1" smtClean="0">
                            <a:latin typeface="Cambria Math" panose="02040503050406030204" pitchFamily="18" charset="0"/>
                            <a:ea typeface="宋体" panose="02010600030101010101" pitchFamily="2" charset="-122"/>
                          </a:rPr>
                          <m:t>1</m:t>
                        </m:r>
                      </m:num>
                      <m:den>
                        <m:r>
                          <a:rPr lang="en-US" altLang="zh-CN" b="0" i="1" smtClean="0">
                            <a:latin typeface="Cambria Math" panose="02040503050406030204" pitchFamily="18" charset="0"/>
                            <a:ea typeface="宋体" panose="02010600030101010101" pitchFamily="2" charset="-122"/>
                          </a:rPr>
                          <m:t>2</m:t>
                        </m:r>
                      </m:den>
                    </m:f>
                  </m:oMath>
                </a14:m>
                <a:endParaRPr lang="en-US" altLang="zh-CN" b="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315" t="-2384" b="-1757"/>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             </a:t>
            </a:r>
            <a:r>
              <a:rPr lang="zh-CN" altLang="en-GB" dirty="0">
                <a:latin typeface="宋体" panose="02010600030101010101" pitchFamily="2" charset="-122"/>
              </a:rPr>
              <a:t>北京邮电大学 </a:t>
            </a:r>
            <a:r>
              <a:rPr lang="zh-CN" altLang="en-US" dirty="0">
                <a:latin typeface="宋体" panose="02010600030101010101" pitchFamily="2" charset="-122"/>
              </a:rPr>
              <a:t>数据科学与服务</a:t>
            </a:r>
            <a:r>
              <a:rPr lang="zh-CN" altLang="en-GB" dirty="0">
                <a:latin typeface="宋体" panose="02010600030101010101" pitchFamily="2" charset="-122"/>
              </a:rPr>
              <a:t>中心</a:t>
            </a:r>
            <a:endParaRPr lang="zh-CN" altLang="en-US" dirty="0">
              <a:latin typeface="宋体" panose="02010600030101010101" pitchFamily="2" charset="-122"/>
            </a:endParaRPr>
          </a:p>
        </p:txBody>
      </p:sp>
    </p:spTree>
    <p:extLst>
      <p:ext uri="{BB962C8B-B14F-4D97-AF65-F5344CB8AC3E}">
        <p14:creationId xmlns:p14="http://schemas.microsoft.com/office/powerpoint/2010/main" val="1908878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目录</a:t>
            </a:r>
          </a:p>
        </p:txBody>
      </p:sp>
      <p:sp>
        <p:nvSpPr>
          <p:cNvPr id="3" name="内容占位符 2"/>
          <p:cNvSpPr>
            <a:spLocks noGrp="1"/>
          </p:cNvSpPr>
          <p:nvPr>
            <p:ph idx="1"/>
          </p:nvPr>
        </p:nvSpPr>
        <p:spPr/>
        <p:txBody>
          <a:bodyPr/>
          <a:lstStyle/>
          <a:p>
            <a:pPr>
              <a:buClrTx/>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逻辑斯蒂回归</a:t>
            </a:r>
            <a:endParaRPr lang="en-US" altLang="zh-CN" dirty="0">
              <a:latin typeface="宋体" panose="02010600030101010101" pitchFamily="2" charset="-122"/>
              <a:ea typeface="宋体" panose="02010600030101010101" pitchFamily="2" charset="-122"/>
            </a:endParaRPr>
          </a:p>
          <a:p>
            <a:pPr>
              <a:buClrTx/>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最大熵模型</a:t>
            </a:r>
            <a:endParaRPr lang="en-US" altLang="zh-CN" dirty="0">
              <a:latin typeface="宋体" panose="02010600030101010101" pitchFamily="2" charset="-122"/>
              <a:ea typeface="宋体" panose="02010600030101010101" pitchFamily="2" charset="-122"/>
            </a:endParaRPr>
          </a:p>
          <a:p>
            <a:pPr>
              <a:buClrTx/>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模型学习的最优化算法</a:t>
            </a:r>
          </a:p>
        </p:txBody>
      </p:sp>
      <p:sp>
        <p:nvSpPr>
          <p:cNvPr id="4" name="页脚占位符 3"/>
          <p:cNvSpPr>
            <a:spLocks noGrp="1"/>
          </p:cNvSpPr>
          <p:nvPr>
            <p:ph type="ftr" sz="quarter" idx="10"/>
          </p:nvPr>
        </p:nvSpPr>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             </a:t>
            </a:r>
            <a:r>
              <a:rPr lang="zh-CN" altLang="en-GB" dirty="0">
                <a:latin typeface="宋体" panose="02010600030101010101" pitchFamily="2" charset="-122"/>
              </a:rPr>
              <a:t>北京邮电大学 </a:t>
            </a:r>
            <a:r>
              <a:rPr lang="zh-CN" altLang="en-US" dirty="0">
                <a:latin typeface="宋体" panose="02010600030101010101" pitchFamily="2" charset="-122"/>
              </a:rPr>
              <a:t>数据科学与服务</a:t>
            </a:r>
            <a:r>
              <a:rPr lang="zh-CN" altLang="en-GB" dirty="0">
                <a:latin typeface="宋体" panose="02010600030101010101" pitchFamily="2" charset="-122"/>
              </a:rPr>
              <a:t>中心</a:t>
            </a:r>
            <a:endParaRPr lang="zh-CN" altLang="en-US" dirty="0">
              <a:latin typeface="宋体" panose="02010600030101010101" pitchFamily="2" charset="-122"/>
            </a:endParaRPr>
          </a:p>
        </p:txBody>
      </p:sp>
    </p:spTree>
    <p:extLst>
      <p:ext uri="{BB962C8B-B14F-4D97-AF65-F5344CB8AC3E}">
        <p14:creationId xmlns:p14="http://schemas.microsoft.com/office/powerpoint/2010/main" val="3375365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最大熵模型的学习</a:t>
            </a:r>
          </a:p>
        </p:txBody>
      </p:sp>
      <p:sp>
        <p:nvSpPr>
          <p:cNvPr id="3" name="内容占位符 2"/>
          <p:cNvSpPr>
            <a:spLocks noGrp="1"/>
          </p:cNvSpPr>
          <p:nvPr>
            <p:ph idx="1"/>
          </p:nvPr>
        </p:nvSpPr>
        <p:spPr/>
        <p:txBody>
          <a:bodyPr/>
          <a:lstStyle/>
          <a:p>
            <a:pPr lvl="1"/>
            <a:r>
              <a:rPr lang="zh-CN" altLang="en-US" dirty="0">
                <a:latin typeface="宋体" panose="02010600030101010101" pitchFamily="2" charset="-122"/>
                <a:ea typeface="宋体" panose="02010600030101010101" pitchFamily="2" charset="-122"/>
              </a:rPr>
              <a:t>例子中的最大熵模型</a:t>
            </a:r>
            <a:endParaRPr lang="en-US" altLang="zh-CN" dirty="0">
              <a:latin typeface="宋体" panose="02010600030101010101" pitchFamily="2" charset="-122"/>
              <a:ea typeface="宋体" panose="02010600030101010101" pitchFamily="2" charset="-122"/>
            </a:endParaRPr>
          </a:p>
        </p:txBody>
      </p:sp>
      <p:sp>
        <p:nvSpPr>
          <p:cNvPr id="4" name="页脚占位符 3"/>
          <p:cNvSpPr>
            <a:spLocks noGrp="1"/>
          </p:cNvSpPr>
          <p:nvPr>
            <p:ph type="ftr" sz="quarter" idx="10"/>
          </p:nvPr>
        </p:nvSpPr>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             </a:t>
            </a:r>
            <a:r>
              <a:rPr lang="zh-CN" altLang="en-GB" dirty="0">
                <a:latin typeface="宋体" panose="02010600030101010101" pitchFamily="2" charset="-122"/>
              </a:rPr>
              <a:t>北京邮电大学 </a:t>
            </a:r>
            <a:r>
              <a:rPr lang="zh-CN" altLang="en-US" dirty="0">
                <a:latin typeface="宋体" panose="02010600030101010101" pitchFamily="2" charset="-122"/>
              </a:rPr>
              <a:t>数据科学与服务</a:t>
            </a:r>
            <a:r>
              <a:rPr lang="zh-CN" altLang="en-GB" dirty="0">
                <a:latin typeface="宋体" panose="02010600030101010101" pitchFamily="2" charset="-122"/>
              </a:rPr>
              <a:t>中心</a:t>
            </a:r>
            <a:endParaRPr lang="zh-CN" altLang="en-US" dirty="0">
              <a:latin typeface="宋体" panose="02010600030101010101" pitchFamily="2" charset="-122"/>
            </a:endParaRPr>
          </a:p>
        </p:txBody>
      </p:sp>
      <p:pic>
        <p:nvPicPr>
          <p:cNvPr id="5" name="图片 4"/>
          <p:cNvPicPr>
            <a:picLocks noChangeAspect="1"/>
          </p:cNvPicPr>
          <p:nvPr/>
        </p:nvPicPr>
        <p:blipFill>
          <a:blip r:embed="rId2"/>
          <a:stretch>
            <a:fillRect/>
          </a:stretch>
        </p:blipFill>
        <p:spPr>
          <a:xfrm>
            <a:off x="2123728" y="1916832"/>
            <a:ext cx="4972050" cy="2352675"/>
          </a:xfrm>
          <a:prstGeom prst="rect">
            <a:avLst/>
          </a:prstGeom>
        </p:spPr>
      </p:pic>
      <p:pic>
        <p:nvPicPr>
          <p:cNvPr id="6" name="图片 5"/>
          <p:cNvPicPr>
            <a:picLocks noChangeAspect="1"/>
          </p:cNvPicPr>
          <p:nvPr/>
        </p:nvPicPr>
        <p:blipFill>
          <a:blip r:embed="rId3"/>
          <a:stretch>
            <a:fillRect/>
          </a:stretch>
        </p:blipFill>
        <p:spPr>
          <a:xfrm>
            <a:off x="413990" y="4437112"/>
            <a:ext cx="8391525" cy="895350"/>
          </a:xfrm>
          <a:prstGeom prst="rect">
            <a:avLst/>
          </a:prstGeom>
        </p:spPr>
      </p:pic>
    </p:spTree>
    <p:extLst>
      <p:ext uri="{BB962C8B-B14F-4D97-AF65-F5344CB8AC3E}">
        <p14:creationId xmlns:p14="http://schemas.microsoft.com/office/powerpoint/2010/main" val="968212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最大熵模型的学习</a:t>
            </a:r>
          </a:p>
        </p:txBody>
      </p:sp>
      <p:sp>
        <p:nvSpPr>
          <p:cNvPr id="3" name="内容占位符 2"/>
          <p:cNvSpPr>
            <a:spLocks noGrp="1"/>
          </p:cNvSpPr>
          <p:nvPr>
            <p:ph idx="1"/>
          </p:nvPr>
        </p:nvSpPr>
        <p:spPr/>
        <p:txBody>
          <a:bodyPr/>
          <a:lstStyle/>
          <a:p>
            <a:pPr lvl="1"/>
            <a:r>
              <a:rPr lang="zh-CN" altLang="en-US" dirty="0">
                <a:latin typeface="宋体" panose="02010600030101010101" pitchFamily="2" charset="-122"/>
                <a:ea typeface="宋体" panose="02010600030101010101" pitchFamily="2" charset="-122"/>
              </a:rPr>
              <a:t>求偏导</a:t>
            </a:r>
            <a:endParaRPr lang="en-US" altLang="zh-CN" dirty="0">
              <a:latin typeface="宋体" panose="02010600030101010101" pitchFamily="2" charset="-122"/>
              <a:ea typeface="宋体" panose="02010600030101010101" pitchFamily="2" charset="-122"/>
            </a:endParaRPr>
          </a:p>
          <a:p>
            <a:pPr lvl="1"/>
            <a:endParaRPr lang="en-US" altLang="zh-CN" dirty="0">
              <a:latin typeface="宋体" panose="02010600030101010101" pitchFamily="2" charset="-122"/>
              <a:ea typeface="宋体" panose="02010600030101010101" pitchFamily="2" charset="-122"/>
            </a:endParaRPr>
          </a:p>
        </p:txBody>
      </p:sp>
      <p:sp>
        <p:nvSpPr>
          <p:cNvPr id="4" name="页脚占位符 3"/>
          <p:cNvSpPr>
            <a:spLocks noGrp="1"/>
          </p:cNvSpPr>
          <p:nvPr>
            <p:ph type="ftr" sz="quarter" idx="10"/>
          </p:nvPr>
        </p:nvSpPr>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             </a:t>
            </a:r>
            <a:r>
              <a:rPr lang="zh-CN" altLang="en-GB" dirty="0">
                <a:latin typeface="宋体" panose="02010600030101010101" pitchFamily="2" charset="-122"/>
              </a:rPr>
              <a:t>北京邮电大学 </a:t>
            </a:r>
            <a:r>
              <a:rPr lang="zh-CN" altLang="en-US" dirty="0">
                <a:latin typeface="宋体" panose="02010600030101010101" pitchFamily="2" charset="-122"/>
              </a:rPr>
              <a:t>数据科学与服务</a:t>
            </a:r>
            <a:r>
              <a:rPr lang="zh-CN" altLang="en-GB" dirty="0">
                <a:latin typeface="宋体" panose="02010600030101010101" pitchFamily="2" charset="-122"/>
              </a:rPr>
              <a:t>中心</a:t>
            </a:r>
            <a:endParaRPr lang="zh-CN" altLang="en-US" dirty="0">
              <a:latin typeface="宋体" panose="02010600030101010101" pitchFamily="2" charset="-122"/>
            </a:endParaRPr>
          </a:p>
        </p:txBody>
      </p:sp>
      <p:pic>
        <p:nvPicPr>
          <p:cNvPr id="5" name="图片 4"/>
          <p:cNvPicPr>
            <a:picLocks noChangeAspect="1"/>
          </p:cNvPicPr>
          <p:nvPr/>
        </p:nvPicPr>
        <p:blipFill>
          <a:blip r:embed="rId2"/>
          <a:stretch>
            <a:fillRect/>
          </a:stretch>
        </p:blipFill>
        <p:spPr>
          <a:xfrm>
            <a:off x="2339752" y="1379664"/>
            <a:ext cx="5229225" cy="5172075"/>
          </a:xfrm>
          <a:prstGeom prst="rect">
            <a:avLst/>
          </a:prstGeom>
        </p:spPr>
      </p:pic>
    </p:spTree>
    <p:extLst>
      <p:ext uri="{BB962C8B-B14F-4D97-AF65-F5344CB8AC3E}">
        <p14:creationId xmlns:p14="http://schemas.microsoft.com/office/powerpoint/2010/main" val="3358182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最大熵模型的学习</a:t>
            </a:r>
          </a:p>
        </p:txBody>
      </p:sp>
      <p:pic>
        <p:nvPicPr>
          <p:cNvPr id="6" name="内容占位符 5"/>
          <p:cNvPicPr>
            <a:picLocks noGrp="1" noChangeAspect="1"/>
          </p:cNvPicPr>
          <p:nvPr>
            <p:ph idx="1"/>
          </p:nvPr>
        </p:nvPicPr>
        <p:blipFill>
          <a:blip r:embed="rId2"/>
          <a:stretch>
            <a:fillRect/>
          </a:stretch>
        </p:blipFill>
        <p:spPr>
          <a:xfrm>
            <a:off x="899592" y="1484784"/>
            <a:ext cx="7715250" cy="723900"/>
          </a:xfrm>
          <a:prstGeom prst="rect">
            <a:avLst/>
          </a:prstGeom>
        </p:spPr>
      </p:pic>
      <p:sp>
        <p:nvSpPr>
          <p:cNvPr id="4" name="页脚占位符 3"/>
          <p:cNvSpPr>
            <a:spLocks noGrp="1"/>
          </p:cNvSpPr>
          <p:nvPr>
            <p:ph type="ftr" sz="quarter" idx="10"/>
          </p:nvPr>
        </p:nvSpPr>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             </a:t>
            </a:r>
            <a:r>
              <a:rPr lang="zh-CN" altLang="en-GB" dirty="0">
                <a:latin typeface="宋体" panose="02010600030101010101" pitchFamily="2" charset="-122"/>
              </a:rPr>
              <a:t>北京邮电大学 </a:t>
            </a:r>
            <a:r>
              <a:rPr lang="zh-CN" altLang="en-US" dirty="0">
                <a:latin typeface="宋体" panose="02010600030101010101" pitchFamily="2" charset="-122"/>
              </a:rPr>
              <a:t>数据科学与服务</a:t>
            </a:r>
            <a:r>
              <a:rPr lang="zh-CN" altLang="en-GB" dirty="0">
                <a:latin typeface="宋体" panose="02010600030101010101" pitchFamily="2" charset="-122"/>
              </a:rPr>
              <a:t>中心</a:t>
            </a:r>
            <a:endParaRPr lang="zh-CN" altLang="en-US" dirty="0">
              <a:latin typeface="宋体" panose="02010600030101010101" pitchFamily="2" charset="-122"/>
            </a:endParaRPr>
          </a:p>
        </p:txBody>
      </p:sp>
      <p:pic>
        <p:nvPicPr>
          <p:cNvPr id="7" name="图片 6"/>
          <p:cNvPicPr>
            <a:picLocks noChangeAspect="1"/>
          </p:cNvPicPr>
          <p:nvPr/>
        </p:nvPicPr>
        <p:blipFill>
          <a:blip r:embed="rId3"/>
          <a:stretch>
            <a:fillRect/>
          </a:stretch>
        </p:blipFill>
        <p:spPr>
          <a:xfrm>
            <a:off x="1547664" y="2379765"/>
            <a:ext cx="6067425" cy="828675"/>
          </a:xfrm>
          <a:prstGeom prst="rect">
            <a:avLst/>
          </a:prstGeom>
        </p:spPr>
      </p:pic>
      <p:pic>
        <p:nvPicPr>
          <p:cNvPr id="8" name="图片 7"/>
          <p:cNvPicPr>
            <a:picLocks noChangeAspect="1"/>
          </p:cNvPicPr>
          <p:nvPr/>
        </p:nvPicPr>
        <p:blipFill>
          <a:blip r:embed="rId4"/>
          <a:stretch>
            <a:fillRect/>
          </a:stretch>
        </p:blipFill>
        <p:spPr>
          <a:xfrm>
            <a:off x="1337742" y="3230294"/>
            <a:ext cx="7277100" cy="2714625"/>
          </a:xfrm>
          <a:prstGeom prst="rect">
            <a:avLst/>
          </a:prstGeom>
        </p:spPr>
      </p:pic>
    </p:spTree>
    <p:extLst>
      <p:ext uri="{BB962C8B-B14F-4D97-AF65-F5344CB8AC3E}">
        <p14:creationId xmlns:p14="http://schemas.microsoft.com/office/powerpoint/2010/main" val="385618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极大似然估计</a:t>
            </a:r>
          </a:p>
        </p:txBody>
      </p:sp>
      <p:sp>
        <p:nvSpPr>
          <p:cNvPr id="3" name="内容占位符 2"/>
          <p:cNvSpPr>
            <a:spLocks noGrp="1"/>
          </p:cNvSpPr>
          <p:nvPr>
            <p:ph idx="1"/>
          </p:nvPr>
        </p:nvSpPr>
        <p:spPr/>
        <p:txBody>
          <a:bodyPr/>
          <a:lstStyle/>
          <a:p>
            <a:pPr lvl="1"/>
            <a:r>
              <a:rPr lang="zh-CN" altLang="en-US" dirty="0">
                <a:latin typeface="宋体" panose="02010600030101010101" pitchFamily="2" charset="-122"/>
                <a:ea typeface="宋体" panose="02010600030101010101" pitchFamily="2" charset="-122"/>
              </a:rPr>
              <a:t>证明：对偶函数的极大化等价于最大熵模型的极大似然估计</a:t>
            </a:r>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（见书</a:t>
            </a:r>
            <a:r>
              <a:rPr lang="en-US" altLang="zh-CN" dirty="0">
                <a:latin typeface="宋体" panose="02010600030101010101" pitchFamily="2" charset="-122"/>
                <a:ea typeface="宋体" panose="02010600030101010101" pitchFamily="2" charset="-122"/>
              </a:rPr>
              <a:t>P102</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这里证明了最大熵模型的学习问题就转换为了求解对数似然函数极大化的问题</a:t>
            </a:r>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最大熵模型</a:t>
            </a:r>
            <a:endParaRPr lang="en-US" altLang="zh-CN" dirty="0">
              <a:latin typeface="宋体" panose="02010600030101010101" pitchFamily="2" charset="-122"/>
              <a:ea typeface="宋体" panose="02010600030101010101" pitchFamily="2" charset="-122"/>
            </a:endParaRPr>
          </a:p>
          <a:p>
            <a:pPr lvl="1"/>
            <a:endParaRPr lang="en-US" altLang="zh-CN" dirty="0">
              <a:latin typeface="宋体" panose="02010600030101010101" pitchFamily="2" charset="-122"/>
              <a:ea typeface="宋体" panose="02010600030101010101" pitchFamily="2" charset="-122"/>
            </a:endParaRPr>
          </a:p>
        </p:txBody>
      </p:sp>
      <p:sp>
        <p:nvSpPr>
          <p:cNvPr id="4" name="页脚占位符 3"/>
          <p:cNvSpPr>
            <a:spLocks noGrp="1"/>
          </p:cNvSpPr>
          <p:nvPr>
            <p:ph type="ftr" sz="quarter" idx="10"/>
          </p:nvPr>
        </p:nvSpPr>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             </a:t>
            </a:r>
            <a:r>
              <a:rPr lang="zh-CN" altLang="en-GB" dirty="0">
                <a:latin typeface="宋体" panose="02010600030101010101" pitchFamily="2" charset="-122"/>
              </a:rPr>
              <a:t>北京邮电大学 </a:t>
            </a:r>
            <a:r>
              <a:rPr lang="zh-CN" altLang="en-US" dirty="0">
                <a:latin typeface="宋体" panose="02010600030101010101" pitchFamily="2" charset="-122"/>
              </a:rPr>
              <a:t>数据科学与服务</a:t>
            </a:r>
            <a:r>
              <a:rPr lang="zh-CN" altLang="en-GB" dirty="0">
                <a:latin typeface="宋体" panose="02010600030101010101" pitchFamily="2" charset="-122"/>
              </a:rPr>
              <a:t>中心</a:t>
            </a:r>
            <a:endParaRPr lang="zh-CN" altLang="en-US" dirty="0">
              <a:latin typeface="宋体" panose="02010600030101010101" pitchFamily="2" charset="-122"/>
            </a:endParaRPr>
          </a:p>
        </p:txBody>
      </p:sp>
      <p:pic>
        <p:nvPicPr>
          <p:cNvPr id="5" name="图片 4"/>
          <p:cNvPicPr>
            <a:picLocks noChangeAspect="1"/>
          </p:cNvPicPr>
          <p:nvPr/>
        </p:nvPicPr>
        <p:blipFill>
          <a:blip r:embed="rId2"/>
          <a:stretch>
            <a:fillRect/>
          </a:stretch>
        </p:blipFill>
        <p:spPr>
          <a:xfrm>
            <a:off x="685800" y="3933056"/>
            <a:ext cx="8305800" cy="866775"/>
          </a:xfrm>
          <a:prstGeom prst="rect">
            <a:avLst/>
          </a:prstGeom>
        </p:spPr>
      </p:pic>
    </p:spTree>
    <p:extLst>
      <p:ext uri="{BB962C8B-B14F-4D97-AF65-F5344CB8AC3E}">
        <p14:creationId xmlns:p14="http://schemas.microsoft.com/office/powerpoint/2010/main" val="3577509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模型学习的最优化算法</a:t>
            </a:r>
          </a:p>
        </p:txBody>
      </p:sp>
      <p:sp>
        <p:nvSpPr>
          <p:cNvPr id="3" name="内容占位符 2"/>
          <p:cNvSpPr>
            <a:spLocks noGrp="1"/>
          </p:cNvSpPr>
          <p:nvPr>
            <p:ph idx="1"/>
          </p:nvPr>
        </p:nvSpPr>
        <p:spPr/>
        <p:txBody>
          <a:bodyPr/>
          <a:lstStyle/>
          <a:p>
            <a:pPr lvl="1"/>
            <a:r>
              <a:rPr lang="zh-CN" altLang="en-US" dirty="0">
                <a:latin typeface="宋体" panose="02010600030101010101" pitchFamily="2" charset="-122"/>
                <a:ea typeface="宋体" panose="02010600030101010101" pitchFamily="2" charset="-122"/>
              </a:rPr>
              <a:t>逻辑斯谛回归模型、最大熵模型学习归结为以似然函数为目标函数的最优化问题，通常通过迭代算法求解，它是光滑的凸函数，因此多种最优化的方法都适用</a:t>
            </a:r>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常用的方法有：</a:t>
            </a:r>
            <a:endParaRPr lang="en-US" altLang="zh-CN" dirty="0">
              <a:latin typeface="宋体" panose="02010600030101010101" pitchFamily="2" charset="-122"/>
              <a:ea typeface="宋体" panose="02010600030101010101" pitchFamily="2" charset="-122"/>
            </a:endParaRPr>
          </a:p>
          <a:p>
            <a:pPr lvl="2"/>
            <a:r>
              <a:rPr lang="zh-CN" altLang="en-US" dirty="0">
                <a:latin typeface="宋体" panose="02010600030101010101" pitchFamily="2" charset="-122"/>
                <a:ea typeface="宋体" panose="02010600030101010101" pitchFamily="2" charset="-122"/>
              </a:rPr>
              <a:t>改进的迭代尺度法</a:t>
            </a:r>
            <a:endParaRPr lang="en-US" altLang="zh-CN" dirty="0">
              <a:latin typeface="宋体" panose="02010600030101010101" pitchFamily="2" charset="-122"/>
              <a:ea typeface="宋体" panose="02010600030101010101" pitchFamily="2" charset="-122"/>
            </a:endParaRPr>
          </a:p>
          <a:p>
            <a:pPr lvl="2"/>
            <a:r>
              <a:rPr lang="zh-CN" altLang="en-US" dirty="0">
                <a:latin typeface="宋体" panose="02010600030101010101" pitchFamily="2" charset="-122"/>
                <a:ea typeface="宋体" panose="02010600030101010101" pitchFamily="2" charset="-122"/>
              </a:rPr>
              <a:t>梯度下降法</a:t>
            </a:r>
            <a:endParaRPr lang="en-US" altLang="zh-CN" dirty="0">
              <a:latin typeface="宋体" panose="02010600030101010101" pitchFamily="2" charset="-122"/>
              <a:ea typeface="宋体" panose="02010600030101010101" pitchFamily="2" charset="-122"/>
            </a:endParaRPr>
          </a:p>
          <a:p>
            <a:pPr lvl="2"/>
            <a:r>
              <a:rPr lang="zh-CN" altLang="en-US" dirty="0">
                <a:latin typeface="宋体" panose="02010600030101010101" pitchFamily="2" charset="-122"/>
                <a:ea typeface="宋体" panose="02010600030101010101" pitchFamily="2" charset="-122"/>
              </a:rPr>
              <a:t>牛顿法</a:t>
            </a:r>
            <a:endParaRPr lang="en-US" altLang="zh-CN" dirty="0">
              <a:latin typeface="宋体" panose="02010600030101010101" pitchFamily="2" charset="-122"/>
              <a:ea typeface="宋体" panose="02010600030101010101" pitchFamily="2" charset="-122"/>
            </a:endParaRPr>
          </a:p>
          <a:p>
            <a:pPr lvl="2"/>
            <a:r>
              <a:rPr lang="zh-CN" altLang="en-US" dirty="0">
                <a:latin typeface="宋体" panose="02010600030101010101" pitchFamily="2" charset="-122"/>
                <a:ea typeface="宋体" panose="02010600030101010101" pitchFamily="2" charset="-122"/>
              </a:rPr>
              <a:t>拟牛顿法</a:t>
            </a:r>
            <a:endParaRPr lang="en-US" altLang="zh-CN" dirty="0">
              <a:latin typeface="宋体" panose="02010600030101010101" pitchFamily="2" charset="-122"/>
              <a:ea typeface="宋体" panose="02010600030101010101" pitchFamily="2" charset="-122"/>
            </a:endParaRPr>
          </a:p>
          <a:p>
            <a:pPr lvl="2"/>
            <a:endParaRPr lang="en-US" altLang="zh-CN" dirty="0">
              <a:latin typeface="宋体" panose="02010600030101010101" pitchFamily="2" charset="-122"/>
              <a:ea typeface="宋体" panose="02010600030101010101" pitchFamily="2" charset="-122"/>
            </a:endParaRPr>
          </a:p>
          <a:p>
            <a:pPr lvl="1"/>
            <a:endParaRPr lang="en-US" altLang="zh-CN" dirty="0">
              <a:latin typeface="宋体" panose="02010600030101010101" pitchFamily="2" charset="-122"/>
              <a:ea typeface="宋体" panose="02010600030101010101" pitchFamily="2" charset="-122"/>
            </a:endParaRPr>
          </a:p>
        </p:txBody>
      </p:sp>
      <p:sp>
        <p:nvSpPr>
          <p:cNvPr id="4" name="页脚占位符 3"/>
          <p:cNvSpPr>
            <a:spLocks noGrp="1"/>
          </p:cNvSpPr>
          <p:nvPr>
            <p:ph type="ftr" sz="quarter" idx="10"/>
          </p:nvPr>
        </p:nvSpPr>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             </a:t>
            </a:r>
            <a:r>
              <a:rPr lang="zh-CN" altLang="en-GB" dirty="0">
                <a:latin typeface="宋体" panose="02010600030101010101" pitchFamily="2" charset="-122"/>
              </a:rPr>
              <a:t>北京邮电大学 </a:t>
            </a:r>
            <a:r>
              <a:rPr lang="zh-CN" altLang="en-US" dirty="0">
                <a:latin typeface="宋体" panose="02010600030101010101" pitchFamily="2" charset="-122"/>
              </a:rPr>
              <a:t>数据科学与服务</a:t>
            </a:r>
            <a:r>
              <a:rPr lang="zh-CN" altLang="en-GB" dirty="0">
                <a:latin typeface="宋体" panose="02010600030101010101" pitchFamily="2" charset="-122"/>
              </a:rPr>
              <a:t>中心</a:t>
            </a:r>
            <a:endParaRPr lang="zh-CN" altLang="en-US" dirty="0">
              <a:latin typeface="宋体" panose="02010600030101010101" pitchFamily="2" charset="-122"/>
            </a:endParaRPr>
          </a:p>
        </p:txBody>
      </p:sp>
    </p:spTree>
    <p:extLst>
      <p:ext uri="{BB962C8B-B14F-4D97-AF65-F5344CB8AC3E}">
        <p14:creationId xmlns:p14="http://schemas.microsoft.com/office/powerpoint/2010/main" val="301084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latin typeface="宋体" panose="02010600030101010101" pitchFamily="2" charset="-122"/>
                <a:ea typeface="宋体" panose="02010600030101010101" pitchFamily="2" charset="-122"/>
              </a:rPr>
              <a:t>改进的迭代尺度法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67544" y="908720"/>
                <a:ext cx="8343900" cy="4856163"/>
              </a:xfrm>
            </p:spPr>
            <p:txBody>
              <a:bodyPr/>
              <a:lstStyle/>
              <a:p>
                <a:pPr lvl="2"/>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改进的迭代尺度法（</a:t>
                </a:r>
                <a:r>
                  <a:rPr lang="en-US" altLang="zh-CN" sz="2400" dirty="0">
                    <a:latin typeface="宋体" panose="02010600030101010101" pitchFamily="2" charset="-122"/>
                    <a:ea typeface="宋体" panose="02010600030101010101" pitchFamily="2" charset="-122"/>
                  </a:rPr>
                  <a:t>improved iterative </a:t>
                </a:r>
                <a:r>
                  <a:rPr lang="en-US" altLang="zh-CN" sz="2400" dirty="0" err="1">
                    <a:latin typeface="宋体" panose="02010600030101010101" pitchFamily="2" charset="-122"/>
                    <a:ea typeface="宋体" panose="02010600030101010101" pitchFamily="2" charset="-122"/>
                  </a:rPr>
                  <a:t>scaling,IIS</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最大熵模型</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pPr marL="0" indent="0">
                  <a:buNone/>
                </a:pP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对数似然函数</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思路：假设最大熵模型当前的参数向量是</a:t>
                </a:r>
                <a14:m>
                  <m:oMath xmlns:m="http://schemas.openxmlformats.org/officeDocument/2006/math">
                    <m:r>
                      <m:rPr>
                        <m:sty m:val="p"/>
                      </m:rPr>
                      <a:rPr lang="en-US" altLang="zh-CN" sz="2400" i="1" dirty="0">
                        <a:latin typeface="Cambria Math" panose="02040503050406030204" pitchFamily="18" charset="0"/>
                        <a:ea typeface="宋体" panose="02010600030101010101" pitchFamily="2" charset="-122"/>
                      </a:rPr>
                      <m:t>w</m:t>
                    </m:r>
                    <m:r>
                      <a:rPr lang="en-US" altLang="zh-CN" sz="2400" b="0" i="0" dirty="0" smtClean="0">
                        <a:latin typeface="Cambria Math" panose="02040503050406030204" pitchFamily="18" charset="0"/>
                        <a:ea typeface="宋体" panose="02010600030101010101" pitchFamily="2" charset="-122"/>
                      </a:rPr>
                      <m:t>=</m:t>
                    </m:r>
                    <m:sSup>
                      <m:sSupPr>
                        <m:ctrlPr>
                          <a:rPr lang="en-US" altLang="zh-CN" sz="2400" b="0" i="1" dirty="0" smtClean="0">
                            <a:latin typeface="Cambria Math" panose="02040503050406030204" pitchFamily="18" charset="0"/>
                            <a:ea typeface="宋体" panose="02010600030101010101" pitchFamily="2" charset="-122"/>
                          </a:rPr>
                        </m:ctrlPr>
                      </m:sSupPr>
                      <m:e>
                        <m:d>
                          <m:dPr>
                            <m:ctrlPr>
                              <a:rPr lang="en-US" altLang="zh-CN" sz="2400" b="0" i="1" dirty="0" smtClean="0">
                                <a:latin typeface="Cambria Math" panose="02040503050406030204" pitchFamily="18" charset="0"/>
                                <a:ea typeface="宋体" panose="02010600030101010101" pitchFamily="2" charset="-122"/>
                              </a:rPr>
                            </m:ctrlPr>
                          </m:dPr>
                          <m:e>
                            <m:sSub>
                              <m:sSubPr>
                                <m:ctrlPr>
                                  <a:rPr lang="en-US" altLang="zh-CN" sz="2400" b="0" i="1" dirty="0" smtClean="0">
                                    <a:latin typeface="Cambria Math" panose="02040503050406030204" pitchFamily="18" charset="0"/>
                                    <a:ea typeface="宋体" panose="02010600030101010101" pitchFamily="2" charset="-122"/>
                                  </a:rPr>
                                </m:ctrlPr>
                              </m:sSubPr>
                              <m:e>
                                <m:r>
                                  <m:rPr>
                                    <m:sty m:val="p"/>
                                  </m:rPr>
                                  <a:rPr lang="en-US" altLang="zh-CN" sz="2400" b="0" i="0" dirty="0" smtClean="0">
                                    <a:latin typeface="Cambria Math" panose="02040503050406030204" pitchFamily="18" charset="0"/>
                                    <a:ea typeface="宋体" panose="02010600030101010101" pitchFamily="2" charset="-122"/>
                                  </a:rPr>
                                  <m:t>w</m:t>
                                </m:r>
                              </m:e>
                              <m:sub>
                                <m:r>
                                  <a:rPr lang="en-US" altLang="zh-CN" sz="2400" b="0" i="0" dirty="0" smtClean="0">
                                    <a:latin typeface="Cambria Math" panose="02040503050406030204" pitchFamily="18" charset="0"/>
                                    <a:ea typeface="宋体" panose="02010600030101010101" pitchFamily="2" charset="-122"/>
                                  </a:rPr>
                                  <m:t>1</m:t>
                                </m:r>
                              </m:sub>
                            </m:sSub>
                            <m:r>
                              <a:rPr lang="en-US" altLang="zh-CN" sz="2400" b="0" i="0" dirty="0" smtClean="0">
                                <a:latin typeface="Cambria Math" panose="02040503050406030204" pitchFamily="18" charset="0"/>
                                <a:ea typeface="宋体" panose="02010600030101010101" pitchFamily="2" charset="-122"/>
                              </a:rPr>
                              <m:t>,</m:t>
                            </m:r>
                            <m:sSub>
                              <m:sSubPr>
                                <m:ctrlPr>
                                  <a:rPr lang="en-US" altLang="zh-CN" sz="2400" b="0" i="1" dirty="0" smtClean="0">
                                    <a:latin typeface="Cambria Math" panose="02040503050406030204" pitchFamily="18" charset="0"/>
                                    <a:ea typeface="宋体" panose="02010600030101010101" pitchFamily="2" charset="-122"/>
                                  </a:rPr>
                                </m:ctrlPr>
                              </m:sSubPr>
                              <m:e>
                                <m:r>
                                  <m:rPr>
                                    <m:sty m:val="p"/>
                                  </m:rPr>
                                  <a:rPr lang="en-US" altLang="zh-CN" sz="2400" b="0" i="0" dirty="0" smtClean="0">
                                    <a:latin typeface="Cambria Math" panose="02040503050406030204" pitchFamily="18" charset="0"/>
                                    <a:ea typeface="宋体" panose="02010600030101010101" pitchFamily="2" charset="-122"/>
                                  </a:rPr>
                                  <m:t>w</m:t>
                                </m:r>
                              </m:e>
                              <m:sub>
                                <m:r>
                                  <a:rPr lang="en-US" altLang="zh-CN" sz="2400" b="0" i="0" dirty="0" smtClean="0">
                                    <a:latin typeface="Cambria Math" panose="02040503050406030204" pitchFamily="18" charset="0"/>
                                    <a:ea typeface="宋体" panose="02010600030101010101" pitchFamily="2" charset="-122"/>
                                  </a:rPr>
                                  <m:t>2</m:t>
                                </m:r>
                              </m:sub>
                            </m:sSub>
                            <m:r>
                              <a:rPr lang="en-US" altLang="zh-CN" sz="2400" b="0" i="0" dirty="0" smtClean="0">
                                <a:latin typeface="Cambria Math" panose="02040503050406030204" pitchFamily="18" charset="0"/>
                                <a:ea typeface="宋体" panose="02010600030101010101" pitchFamily="2" charset="-122"/>
                              </a:rPr>
                              <m:t>,…,</m:t>
                            </m:r>
                            <m:sSub>
                              <m:sSubPr>
                                <m:ctrlPr>
                                  <a:rPr lang="en-US" altLang="zh-CN" sz="2400" b="0" i="1" dirty="0" smtClean="0">
                                    <a:latin typeface="Cambria Math" panose="02040503050406030204" pitchFamily="18" charset="0"/>
                                    <a:ea typeface="宋体" panose="02010600030101010101" pitchFamily="2" charset="-122"/>
                                  </a:rPr>
                                </m:ctrlPr>
                              </m:sSubPr>
                              <m:e>
                                <m:r>
                                  <m:rPr>
                                    <m:sty m:val="p"/>
                                  </m:rPr>
                                  <a:rPr lang="en-US" altLang="zh-CN" sz="2400" b="0" i="0" dirty="0" smtClean="0">
                                    <a:latin typeface="Cambria Math" panose="02040503050406030204" pitchFamily="18" charset="0"/>
                                    <a:ea typeface="宋体" panose="02010600030101010101" pitchFamily="2" charset="-122"/>
                                  </a:rPr>
                                  <m:t>w</m:t>
                                </m:r>
                              </m:e>
                              <m:sub>
                                <m:r>
                                  <m:rPr>
                                    <m:sty m:val="p"/>
                                  </m:rPr>
                                  <a:rPr lang="en-US" altLang="zh-CN" sz="2400" b="0" i="0" dirty="0" smtClean="0">
                                    <a:latin typeface="Cambria Math" panose="02040503050406030204" pitchFamily="18" charset="0"/>
                                    <a:ea typeface="宋体" panose="02010600030101010101" pitchFamily="2" charset="-122"/>
                                  </a:rPr>
                                  <m:t>n</m:t>
                                </m:r>
                              </m:sub>
                            </m:sSub>
                          </m:e>
                        </m:d>
                      </m:e>
                      <m:sup>
                        <m:r>
                          <m:rPr>
                            <m:sty m:val="p"/>
                          </m:rPr>
                          <a:rPr lang="en-US" altLang="zh-CN" sz="2400" b="0" i="0" dirty="0" smtClean="0">
                            <a:latin typeface="Cambria Math" panose="02040503050406030204" pitchFamily="18" charset="0"/>
                            <a:ea typeface="宋体" panose="02010600030101010101" pitchFamily="2" charset="-122"/>
                          </a:rPr>
                          <m:t>T</m:t>
                        </m:r>
                      </m:sup>
                    </m:sSup>
                    <m:r>
                      <a:rPr lang="zh-CN" altLang="en-US" sz="2400" i="1" dirty="0">
                        <a:latin typeface="Cambria Math" panose="02040503050406030204" pitchFamily="18" charset="0"/>
                        <a:ea typeface="宋体" panose="02010600030101010101" pitchFamily="2" charset="-122"/>
                      </a:rPr>
                      <m:t>，</m:t>
                    </m:r>
                    <m:r>
                      <a:rPr lang="zh-CN" altLang="en-US" sz="2400" i="1" dirty="0" smtClean="0">
                        <a:latin typeface="Cambria Math" panose="02040503050406030204" pitchFamily="18" charset="0"/>
                        <a:ea typeface="宋体" panose="02010600030101010101" pitchFamily="2" charset="-122"/>
                      </a:rPr>
                      <m:t>我们</m:t>
                    </m:r>
                  </m:oMath>
                </a14:m>
                <a:r>
                  <a:rPr lang="zh-CN" altLang="en-US" sz="2400" dirty="0">
                    <a:latin typeface="宋体" panose="02010600030101010101" pitchFamily="2" charset="-122"/>
                    <a:ea typeface="宋体" panose="02010600030101010101" pitchFamily="2" charset="-122"/>
                  </a:rPr>
                  <a:t>希望找到一个新的参数向量</a:t>
                </a:r>
                <a14:m>
                  <m:oMath xmlns:m="http://schemas.openxmlformats.org/officeDocument/2006/math">
                    <m:r>
                      <a:rPr lang="en-US" altLang="zh-CN" sz="2400" b="0" i="1" smtClean="0">
                        <a:latin typeface="Cambria Math" panose="02040503050406030204" pitchFamily="18" charset="0"/>
                        <a:ea typeface="宋体" panose="02010600030101010101" pitchFamily="2" charset="-122"/>
                      </a:rPr>
                      <m:t>𝑤</m:t>
                    </m:r>
                    <m:r>
                      <a:rPr lang="en-US" altLang="zh-CN" sz="2400" b="0" i="1" smtClean="0">
                        <a:latin typeface="Cambria Math" panose="02040503050406030204" pitchFamily="18" charset="0"/>
                        <a:ea typeface="宋体" panose="02010600030101010101" pitchFamily="2" charset="-122"/>
                      </a:rPr>
                      <m:t>+</m:t>
                    </m:r>
                    <m:r>
                      <a:rPr lang="en-US" altLang="zh-CN" sz="2400" b="0" i="1" smtClean="0">
                        <a:latin typeface="Cambria Math" panose="02040503050406030204" pitchFamily="18" charset="0"/>
                        <a:ea typeface="宋体" panose="02010600030101010101" pitchFamily="2" charset="-122"/>
                      </a:rPr>
                      <m:t>𝛿</m:t>
                    </m:r>
                    <m:r>
                      <a:rPr lang="en-US" altLang="zh-CN" sz="2400" b="0" i="1" smtClean="0">
                        <a:latin typeface="Cambria Math" panose="02040503050406030204" pitchFamily="18" charset="0"/>
                        <a:ea typeface="宋体" panose="02010600030101010101" pitchFamily="2" charset="-122"/>
                      </a:rPr>
                      <m:t>=</m:t>
                    </m:r>
                    <m:sSup>
                      <m:sSupPr>
                        <m:ctrlPr>
                          <a:rPr lang="en-US" altLang="zh-CN" sz="2400" b="0" i="1" smtClean="0">
                            <a:latin typeface="Cambria Math" panose="02040503050406030204" pitchFamily="18" charset="0"/>
                            <a:ea typeface="宋体" panose="02010600030101010101" pitchFamily="2" charset="-122"/>
                          </a:rPr>
                        </m:ctrlPr>
                      </m:sSupPr>
                      <m:e>
                        <m:d>
                          <m:dPr>
                            <m:ctrlPr>
                              <a:rPr lang="en-US" altLang="zh-CN" sz="2400" b="0" i="1" smtClean="0">
                                <a:latin typeface="Cambria Math" panose="02040503050406030204" pitchFamily="18" charset="0"/>
                                <a:ea typeface="宋体" panose="02010600030101010101" pitchFamily="2" charset="-122"/>
                              </a:rPr>
                            </m:ctrlPr>
                          </m:dPr>
                          <m:e>
                            <m:sSub>
                              <m:sSubPr>
                                <m:ctrlPr>
                                  <a:rPr lang="en-US" altLang="zh-CN" sz="2400" b="0" i="1" smtClean="0">
                                    <a:latin typeface="Cambria Math" panose="02040503050406030204" pitchFamily="18" charset="0"/>
                                    <a:ea typeface="宋体" panose="02010600030101010101" pitchFamily="2" charset="-122"/>
                                  </a:rPr>
                                </m:ctrlPr>
                              </m:sSubPr>
                              <m:e>
                                <m:r>
                                  <a:rPr lang="en-US" altLang="zh-CN" sz="2400" b="0" i="1" smtClean="0">
                                    <a:latin typeface="Cambria Math" panose="02040503050406030204" pitchFamily="18" charset="0"/>
                                    <a:ea typeface="宋体" panose="02010600030101010101" pitchFamily="2" charset="-122"/>
                                  </a:rPr>
                                  <m:t>𝑤</m:t>
                                </m:r>
                              </m:e>
                              <m:sub>
                                <m:r>
                                  <a:rPr lang="en-US" altLang="zh-CN" sz="2400" b="0" i="1" smtClean="0">
                                    <a:latin typeface="Cambria Math" panose="02040503050406030204" pitchFamily="18" charset="0"/>
                                    <a:ea typeface="宋体" panose="02010600030101010101" pitchFamily="2" charset="-122"/>
                                  </a:rPr>
                                  <m:t>1</m:t>
                                </m:r>
                              </m:sub>
                            </m:sSub>
                            <m:r>
                              <a:rPr lang="en-US" altLang="zh-CN" sz="2400" b="0" i="1" smtClean="0">
                                <a:latin typeface="Cambria Math" panose="02040503050406030204" pitchFamily="18" charset="0"/>
                                <a:ea typeface="宋体" panose="02010600030101010101" pitchFamily="2" charset="-122"/>
                              </a:rPr>
                              <m:t>+</m:t>
                            </m:r>
                            <m:sSub>
                              <m:sSubPr>
                                <m:ctrlPr>
                                  <a:rPr lang="en-US" altLang="zh-CN" sz="2400" b="0" i="1" smtClean="0">
                                    <a:latin typeface="Cambria Math" panose="02040503050406030204" pitchFamily="18" charset="0"/>
                                    <a:ea typeface="宋体" panose="02010600030101010101" pitchFamily="2" charset="-122"/>
                                  </a:rPr>
                                </m:ctrlPr>
                              </m:sSubPr>
                              <m:e>
                                <m:r>
                                  <a:rPr lang="en-US" altLang="zh-CN" sz="2400" b="0" i="1" smtClean="0">
                                    <a:latin typeface="Cambria Math" panose="02040503050406030204" pitchFamily="18" charset="0"/>
                                    <a:ea typeface="宋体" panose="02010600030101010101" pitchFamily="2" charset="-122"/>
                                  </a:rPr>
                                  <m:t>𝛿</m:t>
                                </m:r>
                              </m:e>
                              <m:sub>
                                <m:r>
                                  <a:rPr lang="en-US" altLang="zh-CN" sz="2400" b="0" i="1" smtClean="0">
                                    <a:latin typeface="Cambria Math" panose="02040503050406030204" pitchFamily="18" charset="0"/>
                                    <a:ea typeface="宋体" panose="02010600030101010101" pitchFamily="2" charset="-122"/>
                                  </a:rPr>
                                  <m:t>1</m:t>
                                </m:r>
                              </m:sub>
                            </m:sSub>
                            <m:r>
                              <a:rPr lang="en-US" altLang="zh-CN" sz="2400" b="0" i="1" smtClean="0">
                                <a:latin typeface="Cambria Math" panose="02040503050406030204" pitchFamily="18" charset="0"/>
                                <a:ea typeface="宋体" panose="02010600030101010101" pitchFamily="2" charset="-122"/>
                              </a:rPr>
                              <m:t>,</m:t>
                            </m:r>
                            <m:sSub>
                              <m:sSubPr>
                                <m:ctrlPr>
                                  <a:rPr lang="en-US" altLang="zh-CN" sz="2400" b="0" i="1" smtClean="0">
                                    <a:latin typeface="Cambria Math" panose="02040503050406030204" pitchFamily="18" charset="0"/>
                                    <a:ea typeface="宋体" panose="02010600030101010101" pitchFamily="2" charset="-122"/>
                                  </a:rPr>
                                </m:ctrlPr>
                              </m:sSubPr>
                              <m:e>
                                <m:r>
                                  <a:rPr lang="en-US" altLang="zh-CN" sz="2400" b="0" i="1" smtClean="0">
                                    <a:latin typeface="Cambria Math" panose="02040503050406030204" pitchFamily="18" charset="0"/>
                                    <a:ea typeface="宋体" panose="02010600030101010101" pitchFamily="2" charset="-122"/>
                                  </a:rPr>
                                  <m:t>𝑤</m:t>
                                </m:r>
                              </m:e>
                              <m:sub>
                                <m:r>
                                  <a:rPr lang="en-US" altLang="zh-CN" sz="2400" b="0" i="1" smtClean="0">
                                    <a:latin typeface="Cambria Math" panose="02040503050406030204" pitchFamily="18" charset="0"/>
                                    <a:ea typeface="宋体" panose="02010600030101010101" pitchFamily="2" charset="-122"/>
                                  </a:rPr>
                                  <m:t>2</m:t>
                                </m:r>
                              </m:sub>
                            </m:sSub>
                            <m:r>
                              <a:rPr lang="en-US" altLang="zh-CN" sz="2400" b="0" i="1" smtClean="0">
                                <a:latin typeface="Cambria Math" panose="02040503050406030204" pitchFamily="18" charset="0"/>
                                <a:ea typeface="宋体" panose="02010600030101010101" pitchFamily="2" charset="-122"/>
                              </a:rPr>
                              <m:t>+</m:t>
                            </m:r>
                            <m:sSub>
                              <m:sSubPr>
                                <m:ctrlPr>
                                  <a:rPr lang="en-US" altLang="zh-CN" sz="2400" b="0" i="1" smtClean="0">
                                    <a:latin typeface="Cambria Math" panose="02040503050406030204" pitchFamily="18" charset="0"/>
                                    <a:ea typeface="宋体" panose="02010600030101010101" pitchFamily="2" charset="-122"/>
                                  </a:rPr>
                                </m:ctrlPr>
                              </m:sSubPr>
                              <m:e>
                                <m:r>
                                  <a:rPr lang="en-US" altLang="zh-CN" sz="2400" b="0" i="1" smtClean="0">
                                    <a:latin typeface="Cambria Math" panose="02040503050406030204" pitchFamily="18" charset="0"/>
                                    <a:ea typeface="宋体" panose="02010600030101010101" pitchFamily="2" charset="-122"/>
                                  </a:rPr>
                                  <m:t>𝛿</m:t>
                                </m:r>
                              </m:e>
                              <m:sub>
                                <m:r>
                                  <a:rPr lang="en-US" altLang="zh-CN" sz="2400" b="0" i="1" smtClean="0">
                                    <a:latin typeface="Cambria Math" panose="02040503050406030204" pitchFamily="18" charset="0"/>
                                    <a:ea typeface="宋体" panose="02010600030101010101" pitchFamily="2" charset="-122"/>
                                  </a:rPr>
                                  <m:t>2</m:t>
                                </m:r>
                              </m:sub>
                            </m:sSub>
                            <m:r>
                              <a:rPr lang="en-US" altLang="zh-CN" sz="2400" b="0" i="1" smtClean="0">
                                <a:latin typeface="Cambria Math" panose="02040503050406030204" pitchFamily="18" charset="0"/>
                                <a:ea typeface="宋体" panose="02010600030101010101" pitchFamily="2" charset="-122"/>
                              </a:rPr>
                              <m:t>,…,</m:t>
                            </m:r>
                            <m:sSub>
                              <m:sSubPr>
                                <m:ctrlPr>
                                  <a:rPr lang="en-US" altLang="zh-CN" sz="2400" b="0" i="1" smtClean="0">
                                    <a:latin typeface="Cambria Math" panose="02040503050406030204" pitchFamily="18" charset="0"/>
                                    <a:ea typeface="宋体" panose="02010600030101010101" pitchFamily="2" charset="-122"/>
                                  </a:rPr>
                                </m:ctrlPr>
                              </m:sSubPr>
                              <m:e>
                                <m:r>
                                  <a:rPr lang="en-US" altLang="zh-CN" sz="2400" b="0" i="1" smtClean="0">
                                    <a:latin typeface="Cambria Math" panose="02040503050406030204" pitchFamily="18" charset="0"/>
                                    <a:ea typeface="宋体" panose="02010600030101010101" pitchFamily="2" charset="-122"/>
                                  </a:rPr>
                                  <m:t>𝑤</m:t>
                                </m:r>
                              </m:e>
                              <m:sub>
                                <m:r>
                                  <a:rPr lang="en-US" altLang="zh-CN" sz="2400" b="0" i="1" smtClean="0">
                                    <a:latin typeface="Cambria Math" panose="02040503050406030204" pitchFamily="18" charset="0"/>
                                    <a:ea typeface="宋体" panose="02010600030101010101" pitchFamily="2" charset="-122"/>
                                  </a:rPr>
                                  <m:t>𝑛</m:t>
                                </m:r>
                              </m:sub>
                            </m:sSub>
                            <m:r>
                              <a:rPr lang="en-US" altLang="zh-CN" sz="2400" b="0" i="1" smtClean="0">
                                <a:latin typeface="Cambria Math" panose="02040503050406030204" pitchFamily="18" charset="0"/>
                                <a:ea typeface="宋体" panose="02010600030101010101" pitchFamily="2" charset="-122"/>
                              </a:rPr>
                              <m:t>+</m:t>
                            </m:r>
                            <m:sSub>
                              <m:sSubPr>
                                <m:ctrlPr>
                                  <a:rPr lang="en-US" altLang="zh-CN" sz="2400" b="0" i="1" smtClean="0">
                                    <a:latin typeface="Cambria Math" panose="02040503050406030204" pitchFamily="18" charset="0"/>
                                    <a:ea typeface="宋体" panose="02010600030101010101" pitchFamily="2" charset="-122"/>
                                  </a:rPr>
                                </m:ctrlPr>
                              </m:sSubPr>
                              <m:e>
                                <m:r>
                                  <a:rPr lang="en-US" altLang="zh-CN" sz="2400" b="0" i="1" smtClean="0">
                                    <a:latin typeface="Cambria Math" panose="02040503050406030204" pitchFamily="18" charset="0"/>
                                    <a:ea typeface="宋体" panose="02010600030101010101" pitchFamily="2" charset="-122"/>
                                  </a:rPr>
                                  <m:t>𝛿</m:t>
                                </m:r>
                              </m:e>
                              <m:sub>
                                <m:r>
                                  <a:rPr lang="en-US" altLang="zh-CN" sz="2400" b="0" i="1" smtClean="0">
                                    <a:latin typeface="Cambria Math" panose="02040503050406030204" pitchFamily="18" charset="0"/>
                                    <a:ea typeface="宋体" panose="02010600030101010101" pitchFamily="2" charset="-122"/>
                                  </a:rPr>
                                  <m:t>𝑛</m:t>
                                </m:r>
                              </m:sub>
                            </m:sSub>
                          </m:e>
                        </m:d>
                      </m:e>
                      <m:sup>
                        <m:r>
                          <a:rPr lang="en-US" altLang="zh-CN" sz="2400" b="0" i="1" smtClean="0">
                            <a:latin typeface="Cambria Math" panose="02040503050406030204" pitchFamily="18" charset="0"/>
                            <a:ea typeface="宋体" panose="02010600030101010101" pitchFamily="2" charset="-122"/>
                          </a:rPr>
                          <m:t>𝑇</m:t>
                        </m:r>
                      </m:sup>
                    </m:sSup>
                    <m:r>
                      <a:rPr lang="en-US" altLang="zh-CN" sz="2400" b="0" i="1" smtClean="0">
                        <a:latin typeface="Cambria Math" panose="02040503050406030204" pitchFamily="18" charset="0"/>
                        <a:ea typeface="宋体" panose="02010600030101010101" pitchFamily="2" charset="-122"/>
                      </a:rPr>
                      <m:t>,</m:t>
                    </m:r>
                    <m:r>
                      <a:rPr lang="zh-CN" altLang="en-US" sz="2400" i="1">
                        <a:latin typeface="Cambria Math" panose="02040503050406030204" pitchFamily="18" charset="0"/>
                        <a:ea typeface="宋体" panose="02010600030101010101" pitchFamily="2" charset="-122"/>
                      </a:rPr>
                      <m:t>使得</m:t>
                    </m:r>
                  </m:oMath>
                </a14:m>
                <a:r>
                  <a:rPr lang="zh-CN" altLang="en-US" sz="2400" dirty="0">
                    <a:latin typeface="宋体" panose="02010600030101010101" pitchFamily="2" charset="-122"/>
                    <a:ea typeface="宋体" panose="02010600030101010101" pitchFamily="2" charset="-122"/>
                  </a:rPr>
                  <a:t>模型的对数似然函数值增大。如果能有这样一种参数更新的办法，那么就可以重发使用这一方法，直至找到对数似然函数的最大值</a:t>
                </a:r>
                <a:endParaRPr lang="en-US" altLang="zh-CN" sz="24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67544" y="908720"/>
                <a:ext cx="8343900" cy="4856163"/>
              </a:xfrm>
              <a:blipFill>
                <a:blip r:embed="rId3"/>
                <a:stretch>
                  <a:fillRect l="-1023" r="-146" b="-12547"/>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r>
              <a:rPr lang="en-GB" altLang="en-US" sz="2400">
                <a:latin typeface="宋体" panose="02010600030101010101" pitchFamily="2" charset="-122"/>
              </a:rPr>
              <a:t>© </a:t>
            </a:r>
            <a:r>
              <a:rPr lang="en-GB" altLang="zh-CN" sz="2400">
                <a:latin typeface="宋体" panose="02010600030101010101" pitchFamily="2" charset="-122"/>
              </a:rPr>
              <a:t>2017</a:t>
            </a:r>
            <a:r>
              <a:rPr lang="en-GB" altLang="en-US" sz="2400">
                <a:latin typeface="宋体" panose="02010600030101010101" pitchFamily="2" charset="-122"/>
              </a:rPr>
              <a:t> </a:t>
            </a:r>
            <a:r>
              <a:rPr lang="en-GB" altLang="zh-CN" sz="2400">
                <a:latin typeface="宋体" panose="02010600030101010101" pitchFamily="2" charset="-122"/>
              </a:rPr>
              <a:t>BUPT DSSC             </a:t>
            </a:r>
            <a:r>
              <a:rPr lang="zh-CN" altLang="en-GB" sz="2400">
                <a:latin typeface="宋体" panose="02010600030101010101" pitchFamily="2" charset="-122"/>
              </a:rPr>
              <a:t>北京邮电大学 </a:t>
            </a:r>
            <a:r>
              <a:rPr lang="zh-CN" altLang="en-US" sz="2400">
                <a:latin typeface="宋体" panose="02010600030101010101" pitchFamily="2" charset="-122"/>
              </a:rPr>
              <a:t>数据科学与服务</a:t>
            </a:r>
            <a:r>
              <a:rPr lang="zh-CN" altLang="en-GB" sz="2400">
                <a:latin typeface="宋体" panose="02010600030101010101" pitchFamily="2" charset="-122"/>
              </a:rPr>
              <a:t>中心</a:t>
            </a:r>
            <a:endParaRPr lang="zh-CN" altLang="en-US" sz="2400" dirty="0">
              <a:latin typeface="宋体" panose="02010600030101010101" pitchFamily="2" charset="-122"/>
            </a:endParaRPr>
          </a:p>
        </p:txBody>
      </p:sp>
      <p:pic>
        <p:nvPicPr>
          <p:cNvPr id="5" name="图片 4"/>
          <p:cNvPicPr>
            <a:picLocks noChangeAspect="1"/>
          </p:cNvPicPr>
          <p:nvPr/>
        </p:nvPicPr>
        <p:blipFill>
          <a:blip r:embed="rId4"/>
          <a:stretch>
            <a:fillRect/>
          </a:stretch>
        </p:blipFill>
        <p:spPr>
          <a:xfrm>
            <a:off x="838200" y="2348880"/>
            <a:ext cx="8305800" cy="866775"/>
          </a:xfrm>
          <a:prstGeom prst="rect">
            <a:avLst/>
          </a:prstGeom>
        </p:spPr>
      </p:pic>
      <p:pic>
        <p:nvPicPr>
          <p:cNvPr id="6" name="图片 5"/>
          <p:cNvPicPr>
            <a:picLocks noChangeAspect="1"/>
          </p:cNvPicPr>
          <p:nvPr/>
        </p:nvPicPr>
        <p:blipFill>
          <a:blip r:embed="rId5"/>
          <a:stretch>
            <a:fillRect/>
          </a:stretch>
        </p:blipFill>
        <p:spPr>
          <a:xfrm>
            <a:off x="3011363" y="3573016"/>
            <a:ext cx="5953125" cy="762000"/>
          </a:xfrm>
          <a:prstGeom prst="rect">
            <a:avLst/>
          </a:prstGeom>
        </p:spPr>
      </p:pic>
    </p:spTree>
    <p:extLst>
      <p:ext uri="{BB962C8B-B14F-4D97-AF65-F5344CB8AC3E}">
        <p14:creationId xmlns:p14="http://schemas.microsoft.com/office/powerpoint/2010/main" val="1894864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latin typeface="宋体" panose="02010600030101010101" pitchFamily="2" charset="-122"/>
                <a:ea typeface="宋体" panose="02010600030101010101" pitchFamily="2" charset="-122"/>
              </a:rPr>
              <a:t>改进的迭代尺度法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67544" y="1196752"/>
                <a:ext cx="8343900" cy="4856163"/>
              </a:xfrm>
            </p:spPr>
            <p:txBody>
              <a:bodyPr/>
              <a:lstStyle/>
              <a:p>
                <a:pPr marL="280987" indent="0">
                  <a:buNone/>
                </a:pPr>
                <a:r>
                  <a:rPr lang="zh-CN" altLang="en-US" sz="2400" dirty="0">
                    <a:latin typeface="宋体" panose="02010600030101010101" pitchFamily="2" charset="-122"/>
                    <a:ea typeface="宋体" panose="02010600030101010101" pitchFamily="2" charset="-122"/>
                  </a:rPr>
                  <a:t>对于给定的经验分布，模型参数从</a:t>
                </a:r>
                <a14:m>
                  <m:oMath xmlns:m="http://schemas.openxmlformats.org/officeDocument/2006/math">
                    <m:r>
                      <a:rPr lang="en-US" altLang="zh-CN" sz="2400" b="0" i="1" smtClean="0">
                        <a:latin typeface="Cambria Math" panose="02040503050406030204" pitchFamily="18" charset="0"/>
                        <a:ea typeface="宋体" panose="02010600030101010101" pitchFamily="2" charset="-122"/>
                      </a:rPr>
                      <m:t>𝑤</m:t>
                    </m:r>
                  </m:oMath>
                </a14:m>
                <a:r>
                  <a:rPr lang="zh-CN" altLang="en-US" sz="2400" dirty="0">
                    <a:latin typeface="宋体" panose="02010600030101010101" pitchFamily="2" charset="-122"/>
                    <a:ea typeface="宋体" panose="02010600030101010101" pitchFamily="2" charset="-122"/>
                  </a:rPr>
                  <a:t>到</a:t>
                </a:r>
                <a14:m>
                  <m:oMath xmlns:m="http://schemas.openxmlformats.org/officeDocument/2006/math">
                    <m:r>
                      <a:rPr lang="en-US" altLang="zh-CN" sz="2400" b="0" i="1" dirty="0" smtClean="0">
                        <a:latin typeface="Cambria Math" panose="02040503050406030204" pitchFamily="18" charset="0"/>
                        <a:ea typeface="宋体" panose="02010600030101010101" pitchFamily="2" charset="-122"/>
                      </a:rPr>
                      <m:t>𝑤</m:t>
                    </m:r>
                    <m:r>
                      <a:rPr lang="en-US" altLang="zh-CN" sz="2400" b="0" i="1" dirty="0" smtClean="0">
                        <a:latin typeface="Cambria Math" panose="02040503050406030204" pitchFamily="18" charset="0"/>
                        <a:ea typeface="宋体" panose="02010600030101010101" pitchFamily="2" charset="-122"/>
                      </a:rPr>
                      <m:t>+</m:t>
                    </m:r>
                    <m:r>
                      <a:rPr lang="en-US" altLang="zh-CN" sz="2400" b="0" i="1" dirty="0" smtClean="0">
                        <a:latin typeface="Cambria Math" panose="02040503050406030204" pitchFamily="18" charset="0"/>
                        <a:ea typeface="宋体" panose="02010600030101010101" pitchFamily="2" charset="-122"/>
                      </a:rPr>
                      <m:t>𝛿</m:t>
                    </m:r>
                  </m:oMath>
                </a14:m>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对数似然函数的改变量是</a:t>
                </a:r>
                <a:endParaRPr lang="en-US" altLang="zh-CN" sz="2400" dirty="0">
                  <a:latin typeface="宋体" panose="02010600030101010101" pitchFamily="2" charset="-122"/>
                  <a:ea typeface="宋体" panose="02010600030101010101" pitchFamily="2" charset="-122"/>
                </a:endParaRPr>
              </a:p>
              <a:p>
                <a:pPr marL="280987" indent="0">
                  <a:buNone/>
                </a:pPr>
                <a:endParaRPr lang="en-US" altLang="zh-CN" sz="2400" dirty="0">
                  <a:latin typeface="宋体" panose="02010600030101010101" pitchFamily="2" charset="-122"/>
                  <a:ea typeface="宋体" panose="02010600030101010101" pitchFamily="2" charset="-122"/>
                </a:endParaRPr>
              </a:p>
              <a:p>
                <a:pPr marL="280987" indent="0">
                  <a:buNone/>
                </a:pPr>
                <a:endParaRPr lang="en-US" altLang="zh-CN" sz="2400" dirty="0">
                  <a:latin typeface="宋体" panose="02010600030101010101" pitchFamily="2" charset="-122"/>
                  <a:ea typeface="宋体" panose="02010600030101010101" pitchFamily="2" charset="-122"/>
                </a:endParaRPr>
              </a:p>
              <a:p>
                <a:pPr marL="280987" indent="0">
                  <a:buNone/>
                </a:pPr>
                <a:endParaRPr lang="en-US" altLang="zh-CN" sz="2400" dirty="0">
                  <a:latin typeface="宋体" panose="02010600030101010101" pitchFamily="2" charset="-122"/>
                  <a:ea typeface="宋体" panose="02010600030101010101" pitchFamily="2" charset="-122"/>
                </a:endParaRPr>
              </a:p>
              <a:p>
                <a:pPr marL="280987" indent="0">
                  <a:buNone/>
                </a:pPr>
                <a:r>
                  <a:rPr lang="zh-CN" altLang="en-US" sz="2400" dirty="0">
                    <a:latin typeface="宋体" panose="02010600030101010101" pitchFamily="2" charset="-122"/>
                    <a:ea typeface="宋体" panose="02010600030101010101" pitchFamily="2" charset="-122"/>
                  </a:rPr>
                  <a:t>利用不等式</a:t>
                </a:r>
                <a14:m>
                  <m:oMath xmlns:m="http://schemas.openxmlformats.org/officeDocument/2006/math">
                    <m:r>
                      <a:rPr lang="en-US" altLang="zh-CN" sz="2400" b="0" i="0" smtClean="0">
                        <a:latin typeface="Cambria Math" panose="02040503050406030204" pitchFamily="18" charset="0"/>
                        <a:ea typeface="宋体" panose="02010600030101010101" pitchFamily="2" charset="-122"/>
                      </a:rPr>
                      <m:t>          </m:t>
                    </m:r>
                    <m:r>
                      <a:rPr lang="en-US" altLang="zh-CN" sz="2400" b="0" i="1" smtClean="0">
                        <a:latin typeface="Cambria Math" panose="02040503050406030204" pitchFamily="18" charset="0"/>
                        <a:ea typeface="宋体" panose="02010600030101010101" pitchFamily="2" charset="-122"/>
                      </a:rPr>
                      <m:t>−</m:t>
                    </m:r>
                    <m:r>
                      <a:rPr lang="en-US" altLang="zh-CN" sz="2400" b="0" i="1" smtClean="0">
                        <a:latin typeface="Cambria Math" panose="02040503050406030204" pitchFamily="18" charset="0"/>
                        <a:ea typeface="宋体" panose="02010600030101010101" pitchFamily="2" charset="-122"/>
                      </a:rPr>
                      <m:t>𝑙𝑜𝑔</m:t>
                    </m:r>
                    <m:r>
                      <a:rPr lang="en-US" altLang="zh-CN" sz="2400" b="0" i="1" smtClean="0">
                        <a:latin typeface="Cambria Math" panose="02040503050406030204" pitchFamily="18" charset="0"/>
                        <a:ea typeface="宋体" panose="02010600030101010101" pitchFamily="2" charset="-122"/>
                      </a:rPr>
                      <m:t>𝛼</m:t>
                    </m:r>
                    <m:r>
                      <a:rPr lang="en-US" altLang="zh-CN" sz="2400" b="0" i="1" smtClean="0">
                        <a:latin typeface="Cambria Math" panose="02040503050406030204" pitchFamily="18" charset="0"/>
                        <a:ea typeface="宋体" panose="02010600030101010101" pitchFamily="2" charset="-122"/>
                      </a:rPr>
                      <m:t>≥1−</m:t>
                    </m:r>
                    <m:r>
                      <a:rPr lang="en-US" altLang="zh-CN" sz="2400" b="0" i="1" smtClean="0">
                        <a:latin typeface="Cambria Math" panose="02040503050406030204" pitchFamily="18" charset="0"/>
                        <a:ea typeface="宋体" panose="02010600030101010101" pitchFamily="2" charset="-122"/>
                      </a:rPr>
                      <m:t>𝛼</m:t>
                    </m:r>
                    <m:r>
                      <a:rPr lang="zh-CN" altLang="en-US" sz="2400" i="1">
                        <a:latin typeface="Cambria Math" panose="02040503050406030204" pitchFamily="18" charset="0"/>
                        <a:ea typeface="宋体" panose="02010600030101010101" pitchFamily="2" charset="-122"/>
                      </a:rPr>
                      <m:t>，</m:t>
                    </m:r>
                    <m:r>
                      <a:rPr lang="en-US" altLang="zh-CN" sz="2400" b="0" i="1" smtClean="0">
                        <a:latin typeface="Cambria Math" panose="02040503050406030204" pitchFamily="18" charset="0"/>
                        <a:ea typeface="宋体" panose="02010600030101010101" pitchFamily="2" charset="-122"/>
                      </a:rPr>
                      <m:t>𝛼</m:t>
                    </m:r>
                    <m:r>
                      <a:rPr lang="en-US" altLang="zh-CN" sz="2400" b="0" i="1" smtClean="0">
                        <a:latin typeface="Cambria Math" panose="02040503050406030204" pitchFamily="18" charset="0"/>
                        <a:ea typeface="宋体" panose="02010600030101010101" pitchFamily="2" charset="-122"/>
                      </a:rPr>
                      <m:t>&gt;0</m:t>
                    </m:r>
                  </m:oMath>
                </a14:m>
                <a:endParaRPr lang="en-US" altLang="zh-CN" sz="2400" dirty="0">
                  <a:latin typeface="宋体" panose="02010600030101010101" pitchFamily="2" charset="-122"/>
                  <a:ea typeface="宋体" panose="02010600030101010101" pitchFamily="2" charset="-122"/>
                </a:endParaRPr>
              </a:p>
              <a:p>
                <a:pPr marL="280987" indent="0">
                  <a:buNone/>
                </a:pPr>
                <a:r>
                  <a:rPr lang="zh-CN" altLang="en-US" sz="2400" dirty="0">
                    <a:latin typeface="宋体" panose="02010600030101010101" pitchFamily="2" charset="-122"/>
                    <a:ea typeface="宋体" panose="02010600030101010101" pitchFamily="2" charset="-122"/>
                  </a:rPr>
                  <a:t>建立对数似然函数的下界</a:t>
                </a:r>
                <a:endParaRPr lang="en-US" altLang="zh-CN" sz="2400" dirty="0">
                  <a:latin typeface="宋体" panose="02010600030101010101" pitchFamily="2" charset="-122"/>
                  <a:ea typeface="宋体" panose="02010600030101010101" pitchFamily="2" charset="-122"/>
                </a:endParaRPr>
              </a:p>
              <a:p>
                <a:pPr marL="280987" indent="0">
                  <a:buNone/>
                </a:pPr>
                <a:endParaRPr lang="en-US" altLang="zh-CN" sz="24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67544" y="1196752"/>
                <a:ext cx="8343900" cy="4856163"/>
              </a:xfrm>
              <a:blipFill>
                <a:blip r:embed="rId3"/>
                <a:stretch>
                  <a:fillRect t="-2133" r="-950"/>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r>
              <a:rPr lang="en-GB" altLang="en-US" sz="2400">
                <a:latin typeface="宋体" panose="02010600030101010101" pitchFamily="2" charset="-122"/>
              </a:rPr>
              <a:t>© </a:t>
            </a:r>
            <a:r>
              <a:rPr lang="en-GB" altLang="zh-CN" sz="2400">
                <a:latin typeface="宋体" panose="02010600030101010101" pitchFamily="2" charset="-122"/>
              </a:rPr>
              <a:t>2017</a:t>
            </a:r>
            <a:r>
              <a:rPr lang="en-GB" altLang="en-US" sz="2400">
                <a:latin typeface="宋体" panose="02010600030101010101" pitchFamily="2" charset="-122"/>
              </a:rPr>
              <a:t> </a:t>
            </a:r>
            <a:r>
              <a:rPr lang="en-GB" altLang="zh-CN" sz="2400">
                <a:latin typeface="宋体" panose="02010600030101010101" pitchFamily="2" charset="-122"/>
              </a:rPr>
              <a:t>BUPT DSSC             </a:t>
            </a:r>
            <a:r>
              <a:rPr lang="zh-CN" altLang="en-GB" sz="2400">
                <a:latin typeface="宋体" panose="02010600030101010101" pitchFamily="2" charset="-122"/>
              </a:rPr>
              <a:t>北京邮电大学 </a:t>
            </a:r>
            <a:r>
              <a:rPr lang="zh-CN" altLang="en-US" sz="2400">
                <a:latin typeface="宋体" panose="02010600030101010101" pitchFamily="2" charset="-122"/>
              </a:rPr>
              <a:t>数据科学与服务</a:t>
            </a:r>
            <a:r>
              <a:rPr lang="zh-CN" altLang="en-GB" sz="2400">
                <a:latin typeface="宋体" panose="02010600030101010101" pitchFamily="2" charset="-122"/>
              </a:rPr>
              <a:t>中心</a:t>
            </a:r>
            <a:endParaRPr lang="zh-CN" altLang="en-US" sz="2400" dirty="0">
              <a:latin typeface="宋体" panose="02010600030101010101" pitchFamily="2" charset="-122"/>
            </a:endParaRPr>
          </a:p>
        </p:txBody>
      </p:sp>
      <p:pic>
        <p:nvPicPr>
          <p:cNvPr id="7" name="图片 6"/>
          <p:cNvPicPr>
            <a:picLocks noChangeAspect="1"/>
          </p:cNvPicPr>
          <p:nvPr/>
        </p:nvPicPr>
        <p:blipFill>
          <a:blip r:embed="rId4"/>
          <a:stretch>
            <a:fillRect/>
          </a:stretch>
        </p:blipFill>
        <p:spPr>
          <a:xfrm>
            <a:off x="755576" y="1916832"/>
            <a:ext cx="8267700" cy="1619250"/>
          </a:xfrm>
          <a:prstGeom prst="rect">
            <a:avLst/>
          </a:prstGeom>
        </p:spPr>
      </p:pic>
      <p:pic>
        <p:nvPicPr>
          <p:cNvPr id="8" name="图片 7"/>
          <p:cNvPicPr>
            <a:picLocks noChangeAspect="1"/>
          </p:cNvPicPr>
          <p:nvPr/>
        </p:nvPicPr>
        <p:blipFill>
          <a:blip r:embed="rId5"/>
          <a:stretch>
            <a:fillRect/>
          </a:stretch>
        </p:blipFill>
        <p:spPr>
          <a:xfrm>
            <a:off x="602035" y="4514067"/>
            <a:ext cx="8315325" cy="1704975"/>
          </a:xfrm>
          <a:prstGeom prst="rect">
            <a:avLst/>
          </a:prstGeom>
        </p:spPr>
      </p:pic>
    </p:spTree>
    <p:extLst>
      <p:ext uri="{BB962C8B-B14F-4D97-AF65-F5344CB8AC3E}">
        <p14:creationId xmlns:p14="http://schemas.microsoft.com/office/powerpoint/2010/main" val="1015590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latin typeface="宋体" panose="02010600030101010101" pitchFamily="2" charset="-122"/>
                <a:ea typeface="宋体" panose="02010600030101010101" pitchFamily="2" charset="-122"/>
              </a:rPr>
              <a:t>改进的迭代尺度法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5984" y="2001839"/>
                <a:ext cx="8343900" cy="4856163"/>
              </a:xfrm>
            </p:spPr>
            <p:txBody>
              <a:bodyPr/>
              <a:lstStyle/>
              <a:p>
                <a:pPr marL="280987" indent="0">
                  <a:buNone/>
                </a:pPr>
                <a:r>
                  <a:rPr lang="zh-CN" altLang="en-US" sz="2400" dirty="0">
                    <a:latin typeface="宋体" panose="02010600030101010101" pitchFamily="2" charset="-122"/>
                    <a:ea typeface="宋体" panose="02010600030101010101" pitchFamily="2" charset="-122"/>
                  </a:rPr>
                  <a:t>于是有</a:t>
                </a:r>
                <a14:m>
                  <m:oMath xmlns:m="http://schemas.openxmlformats.org/officeDocument/2006/math">
                    <m:r>
                      <a:rPr lang="en-US" altLang="zh-CN" sz="2400" b="0" i="1" smtClean="0">
                        <a:latin typeface="Cambria Math" panose="02040503050406030204" pitchFamily="18" charset="0"/>
                        <a:ea typeface="宋体" panose="02010600030101010101" pitchFamily="2" charset="-122"/>
                      </a:rPr>
                      <m:t>𝐿</m:t>
                    </m:r>
                    <m:d>
                      <m:dPr>
                        <m:ctrlPr>
                          <a:rPr lang="en-US" altLang="zh-CN" sz="2400" b="0" i="1" smtClean="0">
                            <a:latin typeface="Cambria Math" panose="02040503050406030204" pitchFamily="18" charset="0"/>
                            <a:ea typeface="宋体" panose="02010600030101010101" pitchFamily="2" charset="-122"/>
                          </a:rPr>
                        </m:ctrlPr>
                      </m:dPr>
                      <m:e>
                        <m:r>
                          <a:rPr lang="en-US" altLang="zh-CN" sz="2400" b="0" i="1" smtClean="0">
                            <a:latin typeface="Cambria Math" panose="02040503050406030204" pitchFamily="18" charset="0"/>
                            <a:ea typeface="宋体" panose="02010600030101010101" pitchFamily="2" charset="-122"/>
                          </a:rPr>
                          <m:t>𝑤</m:t>
                        </m:r>
                        <m:r>
                          <a:rPr lang="en-US" altLang="zh-CN" sz="2400" b="0" i="1" smtClean="0">
                            <a:latin typeface="Cambria Math" panose="02040503050406030204" pitchFamily="18" charset="0"/>
                            <a:ea typeface="宋体" panose="02010600030101010101" pitchFamily="2" charset="-122"/>
                          </a:rPr>
                          <m:t>+</m:t>
                        </m:r>
                        <m:r>
                          <a:rPr lang="en-US" altLang="zh-CN" sz="2400" b="0" i="1" smtClean="0">
                            <a:latin typeface="Cambria Math" panose="02040503050406030204" pitchFamily="18" charset="0"/>
                            <a:ea typeface="宋体" panose="02010600030101010101" pitchFamily="2" charset="-122"/>
                          </a:rPr>
                          <m:t>𝛿</m:t>
                        </m:r>
                      </m:e>
                    </m:d>
                    <m:r>
                      <a:rPr lang="en-US" altLang="zh-CN" sz="2400" b="0" i="1" smtClean="0">
                        <a:latin typeface="Cambria Math" panose="02040503050406030204" pitchFamily="18" charset="0"/>
                        <a:ea typeface="宋体" panose="02010600030101010101" pitchFamily="2" charset="-122"/>
                      </a:rPr>
                      <m:t>−</m:t>
                    </m:r>
                    <m:r>
                      <a:rPr lang="en-US" altLang="zh-CN" sz="2400" b="0" i="1" smtClean="0">
                        <a:latin typeface="Cambria Math" panose="02040503050406030204" pitchFamily="18" charset="0"/>
                        <a:ea typeface="宋体" panose="02010600030101010101" pitchFamily="2" charset="-122"/>
                      </a:rPr>
                      <m:t>𝐿</m:t>
                    </m:r>
                    <m:d>
                      <m:dPr>
                        <m:ctrlPr>
                          <a:rPr lang="en-US" altLang="zh-CN" sz="2400" b="0" i="1" smtClean="0">
                            <a:latin typeface="Cambria Math" panose="02040503050406030204" pitchFamily="18" charset="0"/>
                            <a:ea typeface="宋体" panose="02010600030101010101" pitchFamily="2" charset="-122"/>
                          </a:rPr>
                        </m:ctrlPr>
                      </m:dPr>
                      <m:e>
                        <m:r>
                          <a:rPr lang="en-US" altLang="zh-CN" sz="2400" b="0" i="1" smtClean="0">
                            <a:latin typeface="Cambria Math" panose="02040503050406030204" pitchFamily="18" charset="0"/>
                            <a:ea typeface="宋体" panose="02010600030101010101" pitchFamily="2" charset="-122"/>
                          </a:rPr>
                          <m:t>𝑤</m:t>
                        </m:r>
                      </m:e>
                    </m:d>
                    <m:r>
                      <a:rPr lang="en-US" altLang="zh-CN" sz="2400" b="0" i="1" smtClean="0">
                        <a:latin typeface="Cambria Math" panose="02040503050406030204" pitchFamily="18" charset="0"/>
                        <a:ea typeface="宋体" panose="02010600030101010101" pitchFamily="2" charset="-122"/>
                      </a:rPr>
                      <m:t>≥</m:t>
                    </m:r>
                    <m:r>
                      <a:rPr lang="en-US" altLang="zh-CN" sz="2400" b="0" i="1" smtClean="0">
                        <a:latin typeface="Cambria Math" panose="02040503050406030204" pitchFamily="18" charset="0"/>
                        <a:ea typeface="宋体" panose="02010600030101010101" pitchFamily="2" charset="-122"/>
                      </a:rPr>
                      <m:t>𝐴</m:t>
                    </m:r>
                    <m:d>
                      <m:dPr>
                        <m:ctrlPr>
                          <a:rPr lang="en-US" altLang="zh-CN" sz="2400" b="0" i="1" smtClean="0">
                            <a:latin typeface="Cambria Math" panose="02040503050406030204" pitchFamily="18" charset="0"/>
                            <a:ea typeface="宋体" panose="02010600030101010101" pitchFamily="2" charset="-122"/>
                          </a:rPr>
                        </m:ctrlPr>
                      </m:dPr>
                      <m:e>
                        <m:r>
                          <a:rPr lang="en-US" altLang="zh-CN" sz="2400" b="0" i="1" smtClean="0">
                            <a:latin typeface="Cambria Math" panose="02040503050406030204" pitchFamily="18" charset="0"/>
                            <a:ea typeface="宋体" panose="02010600030101010101" pitchFamily="2" charset="-122"/>
                          </a:rPr>
                          <m:t>𝛿</m:t>
                        </m:r>
                      </m:e>
                      <m:e>
                        <m:r>
                          <a:rPr lang="en-US" altLang="zh-CN" sz="2400" b="0" i="1" smtClean="0">
                            <a:latin typeface="Cambria Math" panose="02040503050406030204" pitchFamily="18" charset="0"/>
                            <a:ea typeface="宋体" panose="02010600030101010101" pitchFamily="2" charset="-122"/>
                          </a:rPr>
                          <m:t>𝑤</m:t>
                        </m:r>
                      </m:e>
                    </m:d>
                  </m:oMath>
                </a14:m>
                <a:endParaRPr lang="en-US" altLang="zh-CN" sz="2400" b="0" dirty="0">
                  <a:latin typeface="宋体" panose="02010600030101010101" pitchFamily="2" charset="-122"/>
                  <a:ea typeface="宋体" panose="02010600030101010101" pitchFamily="2" charset="-122"/>
                </a:endParaRPr>
              </a:p>
              <a:p>
                <a:pPr marL="280987" indent="0">
                  <a:buNone/>
                </a:pPr>
                <a:r>
                  <a:rPr lang="zh-CN" altLang="en-US" sz="2400" dirty="0">
                    <a:latin typeface="宋体" panose="02010600030101010101" pitchFamily="2" charset="-122"/>
                    <a:ea typeface="宋体" panose="02010600030101010101" pitchFamily="2" charset="-122"/>
                  </a:rPr>
                  <a:t>简单来说，找到适当的𝛿使对数似然函数改变量的下界提高，那么对数似然函数也会提高。</a:t>
                </a:r>
                <a:endParaRPr lang="en-US" altLang="zh-CN" sz="2400" dirty="0">
                  <a:latin typeface="宋体" panose="02010600030101010101" pitchFamily="2" charset="-122"/>
                  <a:ea typeface="宋体" panose="02010600030101010101" pitchFamily="2" charset="-122"/>
                </a:endParaRPr>
              </a:p>
              <a:p>
                <a:pPr marL="280987" indent="0">
                  <a:buNone/>
                </a:pPr>
                <a:r>
                  <a:rPr lang="zh-CN" altLang="en-US" sz="2400" dirty="0">
                    <a:latin typeface="宋体" panose="02010600030101010101" pitchFamily="2" charset="-122"/>
                    <a:ea typeface="宋体" panose="02010600030101010101" pitchFamily="2" charset="-122"/>
                  </a:rPr>
                  <a:t>然而下界𝐴</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𝛿</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𝑤</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中的𝛿是一个向量，含有多个变量，不易同时优化。</a:t>
                </a:r>
                <a:r>
                  <a:rPr lang="en-US" altLang="zh-CN" sz="2400" dirty="0">
                    <a:latin typeface="宋体" panose="02010600030101010101" pitchFamily="2" charset="-122"/>
                    <a:ea typeface="宋体" panose="02010600030101010101" pitchFamily="2" charset="-122"/>
                  </a:rPr>
                  <a:t>IIS</a:t>
                </a:r>
                <a:r>
                  <a:rPr lang="zh-CN" altLang="en-US" sz="2400" dirty="0">
                    <a:latin typeface="宋体" panose="02010600030101010101" pitchFamily="2" charset="-122"/>
                    <a:ea typeface="宋体" panose="02010600030101010101" pitchFamily="2" charset="-122"/>
                  </a:rPr>
                  <a:t>试图一次只优化其中一个变量</a:t>
                </a:r>
                <a14:m>
                  <m:oMath xmlns:m="http://schemas.openxmlformats.org/officeDocument/2006/math">
                    <m:sSub>
                      <m:sSubPr>
                        <m:ctrlPr>
                          <a:rPr lang="en-US" altLang="zh-CN" sz="2400" b="0" i="1" smtClean="0">
                            <a:latin typeface="Cambria Math" panose="02040503050406030204" pitchFamily="18" charset="0"/>
                            <a:ea typeface="宋体" panose="02010600030101010101" pitchFamily="2" charset="-122"/>
                          </a:rPr>
                        </m:ctrlPr>
                      </m:sSubPr>
                      <m:e>
                        <m:r>
                          <a:rPr lang="en-US" altLang="zh-CN" sz="2400" b="0" i="1" smtClean="0">
                            <a:latin typeface="Cambria Math" panose="02040503050406030204" pitchFamily="18" charset="0"/>
                            <a:ea typeface="宋体" panose="02010600030101010101" pitchFamily="2" charset="-122"/>
                          </a:rPr>
                          <m:t>𝛿</m:t>
                        </m:r>
                      </m:e>
                      <m:sub>
                        <m:r>
                          <a:rPr lang="en-US" altLang="zh-CN" sz="2400" b="0" i="1" smtClean="0">
                            <a:latin typeface="Cambria Math" panose="02040503050406030204" pitchFamily="18" charset="0"/>
                            <a:ea typeface="宋体" panose="02010600030101010101" pitchFamily="2" charset="-122"/>
                          </a:rPr>
                          <m:t>𝑖</m:t>
                        </m:r>
                      </m:sub>
                    </m:sSub>
                  </m:oMath>
                </a14:m>
                <a:r>
                  <a:rPr lang="zh-CN" altLang="en-US" sz="2400" dirty="0">
                    <a:latin typeface="宋体" panose="02010600030101010101" pitchFamily="2" charset="-122"/>
                    <a:ea typeface="宋体" panose="02010600030101010101" pitchFamily="2" charset="-122"/>
                  </a:rPr>
                  <a:t>，而固定其他变量。将下界函数转换成只含</a:t>
                </a:r>
                <a14:m>
                  <m:oMath xmlns:m="http://schemas.openxmlformats.org/officeDocument/2006/math">
                    <m:sSub>
                      <m:sSubPr>
                        <m:ctrlPr>
                          <a:rPr lang="en-US" altLang="zh-CN" sz="2400" b="0" i="1" smtClean="0">
                            <a:latin typeface="Cambria Math" panose="02040503050406030204" pitchFamily="18" charset="0"/>
                            <a:ea typeface="宋体" panose="02010600030101010101" pitchFamily="2" charset="-122"/>
                          </a:rPr>
                        </m:ctrlPr>
                      </m:sSubPr>
                      <m:e>
                        <m:r>
                          <a:rPr lang="en-US" altLang="zh-CN" sz="2400" b="0" i="1" smtClean="0">
                            <a:latin typeface="Cambria Math" panose="02040503050406030204" pitchFamily="18" charset="0"/>
                            <a:ea typeface="宋体" panose="02010600030101010101" pitchFamily="2" charset="-122"/>
                          </a:rPr>
                          <m:t>𝛿</m:t>
                        </m:r>
                      </m:e>
                      <m:sub>
                        <m:r>
                          <a:rPr lang="en-US" altLang="zh-CN" sz="2400" b="0" i="1" smtClean="0">
                            <a:latin typeface="Cambria Math" panose="02040503050406030204" pitchFamily="18" charset="0"/>
                            <a:ea typeface="宋体" panose="02010600030101010101" pitchFamily="2" charset="-122"/>
                          </a:rPr>
                          <m:t>𝑖</m:t>
                        </m:r>
                      </m:sub>
                    </m:sSub>
                  </m:oMath>
                </a14:m>
                <a:r>
                  <a:rPr lang="zh-CN" altLang="en-US" sz="2400" dirty="0">
                    <a:latin typeface="宋体" panose="02010600030101010101" pitchFamily="2" charset="-122"/>
                    <a:ea typeface="宋体" panose="02010600030101010101" pitchFamily="2" charset="-122"/>
                  </a:rPr>
                  <a:t>变量，然后令偏导数为</a:t>
                </a:r>
                <a:r>
                  <a:rPr lang="en-US" altLang="zh-CN" sz="2400" dirty="0">
                    <a:latin typeface="宋体" panose="02010600030101010101" pitchFamily="2" charset="-122"/>
                    <a:ea typeface="宋体" panose="02010600030101010101" pitchFamily="2" charset="-122"/>
                  </a:rPr>
                  <a:t>0</a:t>
                </a:r>
                <a:r>
                  <a:rPr lang="zh-CN" altLang="en-US" sz="2400" dirty="0">
                    <a:latin typeface="宋体" panose="02010600030101010101" pitchFamily="2" charset="-122"/>
                    <a:ea typeface="宋体" panose="02010600030101010101" pitchFamily="2" charset="-122"/>
                  </a:rPr>
                  <a:t>求出解。</a:t>
                </a:r>
                <a:endParaRPr lang="en-US" altLang="zh-CN" sz="2400" dirty="0">
                  <a:latin typeface="宋体" panose="02010600030101010101" pitchFamily="2" charset="-122"/>
                  <a:ea typeface="宋体" panose="02010600030101010101" pitchFamily="2" charset="-122"/>
                </a:endParaRPr>
              </a:p>
              <a:p>
                <a:pPr marL="280987" indent="0">
                  <a:buNone/>
                </a:pPr>
                <a:r>
                  <a:rPr lang="zh-CN" altLang="en-US" sz="2400" dirty="0">
                    <a:latin typeface="宋体" panose="02010600030101010101" pitchFamily="2" charset="-122"/>
                    <a:ea typeface="宋体" panose="02010600030101010101" pitchFamily="2" charset="-122"/>
                  </a:rPr>
                  <a:t>引入</a:t>
                </a:r>
                <a14:m>
                  <m:oMath xmlns:m="http://schemas.openxmlformats.org/officeDocument/2006/math">
                    <m:sSup>
                      <m:sSupPr>
                        <m:ctrlPr>
                          <a:rPr lang="en-US" altLang="zh-CN" sz="2400" b="0" i="1" dirty="0" smtClean="0">
                            <a:latin typeface="Cambria Math" panose="02040503050406030204" pitchFamily="18" charset="0"/>
                            <a:ea typeface="宋体" panose="02010600030101010101" pitchFamily="2" charset="-122"/>
                          </a:rPr>
                        </m:ctrlPr>
                      </m:sSupPr>
                      <m:e>
                        <m:r>
                          <a:rPr lang="zh-CN" altLang="en-US" sz="2400" i="1" dirty="0" smtClean="0">
                            <a:latin typeface="Cambria Math" panose="02040503050406030204" pitchFamily="18" charset="0"/>
                            <a:ea typeface="宋体" panose="02010600030101010101" pitchFamily="2" charset="-122"/>
                          </a:rPr>
                          <m:t>𝑓</m:t>
                        </m:r>
                      </m:e>
                      <m:sup>
                        <m:r>
                          <a:rPr lang="en-US" altLang="zh-CN" sz="2400" b="0" i="1" dirty="0" smtClean="0">
                            <a:latin typeface="Cambria Math" panose="02040503050406030204" pitchFamily="18" charset="0"/>
                            <a:ea typeface="宋体" panose="02010600030101010101" pitchFamily="2" charset="-122"/>
                          </a:rPr>
                          <m:t>#</m:t>
                        </m:r>
                      </m:sup>
                    </m:sSup>
                    <m:d>
                      <m:dPr>
                        <m:ctrlPr>
                          <a:rPr lang="en-US" altLang="zh-CN" sz="2400" b="0" i="1" dirty="0" smtClean="0">
                            <a:latin typeface="Cambria Math" panose="02040503050406030204" pitchFamily="18" charset="0"/>
                            <a:ea typeface="宋体" panose="02010600030101010101" pitchFamily="2" charset="-122"/>
                          </a:rPr>
                        </m:ctrlPr>
                      </m:dPr>
                      <m:e>
                        <m:r>
                          <a:rPr lang="zh-CN" altLang="en-US" sz="2400" i="1" dirty="0">
                            <a:latin typeface="Cambria Math" panose="02040503050406030204" pitchFamily="18" charset="0"/>
                            <a:ea typeface="宋体" panose="02010600030101010101" pitchFamily="2" charset="-122"/>
                          </a:rPr>
                          <m:t>𝑥</m:t>
                        </m:r>
                        <m:r>
                          <a:rPr lang="en-US" altLang="zh-CN" sz="2400" i="1" dirty="0">
                            <a:latin typeface="Cambria Math" panose="02040503050406030204" pitchFamily="18" charset="0"/>
                            <a:ea typeface="宋体" panose="02010600030101010101" pitchFamily="2" charset="-122"/>
                          </a:rPr>
                          <m:t>,</m:t>
                        </m:r>
                        <m:r>
                          <a:rPr lang="zh-CN" altLang="en-US" sz="2400" i="1" dirty="0">
                            <a:latin typeface="Cambria Math" panose="02040503050406030204" pitchFamily="18" charset="0"/>
                            <a:ea typeface="宋体" panose="02010600030101010101" pitchFamily="2" charset="-122"/>
                          </a:rPr>
                          <m:t>𝑦</m:t>
                        </m:r>
                      </m:e>
                    </m:d>
                    <m:r>
                      <a:rPr lang="en-US" altLang="zh-CN" sz="2400" b="0" i="1" dirty="0" smtClean="0">
                        <a:latin typeface="Cambria Math" panose="02040503050406030204" pitchFamily="18" charset="0"/>
                        <a:ea typeface="宋体" panose="02010600030101010101" pitchFamily="2" charset="-122"/>
                      </a:rPr>
                      <m:t>=</m:t>
                    </m:r>
                    <m:nary>
                      <m:naryPr>
                        <m:chr m:val="∑"/>
                        <m:supHide m:val="on"/>
                        <m:ctrlPr>
                          <a:rPr lang="en-US" altLang="zh-CN" sz="2400" b="0" i="1" dirty="0" smtClean="0">
                            <a:latin typeface="Cambria Math" panose="02040503050406030204" pitchFamily="18" charset="0"/>
                            <a:ea typeface="宋体" panose="02010600030101010101" pitchFamily="2" charset="-122"/>
                          </a:rPr>
                        </m:ctrlPr>
                      </m:naryPr>
                      <m:sub>
                        <m:r>
                          <m:rPr>
                            <m:brk m:alnAt="7"/>
                          </m:rPr>
                          <a:rPr lang="en-US" altLang="zh-CN" sz="2400" b="0" i="1" dirty="0" smtClean="0">
                            <a:latin typeface="Cambria Math" panose="02040503050406030204" pitchFamily="18" charset="0"/>
                            <a:ea typeface="宋体" panose="02010600030101010101" pitchFamily="2" charset="-122"/>
                          </a:rPr>
                          <m:t>𝑖</m:t>
                        </m:r>
                      </m:sub>
                      <m:sup/>
                      <m:e>
                        <m:sSub>
                          <m:sSubPr>
                            <m:ctrlPr>
                              <a:rPr lang="en-US" altLang="zh-CN" sz="2400" b="0" i="1" dirty="0" smtClean="0">
                                <a:latin typeface="Cambria Math" panose="02040503050406030204" pitchFamily="18" charset="0"/>
                                <a:ea typeface="宋体" panose="02010600030101010101" pitchFamily="2" charset="-122"/>
                              </a:rPr>
                            </m:ctrlPr>
                          </m:sSubPr>
                          <m:e>
                            <m:r>
                              <a:rPr lang="en-US" altLang="zh-CN" sz="2400" b="0" i="1" dirty="0" smtClean="0">
                                <a:latin typeface="Cambria Math" panose="02040503050406030204" pitchFamily="18" charset="0"/>
                                <a:ea typeface="宋体" panose="02010600030101010101" pitchFamily="2" charset="-122"/>
                              </a:rPr>
                              <m:t>𝑓</m:t>
                            </m:r>
                          </m:e>
                          <m:sub>
                            <m:r>
                              <a:rPr lang="en-US" altLang="zh-CN" sz="2400" b="0" i="1" dirty="0" smtClean="0">
                                <a:latin typeface="Cambria Math" panose="02040503050406030204" pitchFamily="18" charset="0"/>
                                <a:ea typeface="宋体" panose="02010600030101010101" pitchFamily="2" charset="-122"/>
                              </a:rPr>
                              <m:t>𝑖</m:t>
                            </m:r>
                          </m:sub>
                        </m:sSub>
                        <m:r>
                          <a:rPr lang="en-US" altLang="zh-CN" sz="2400" b="0" i="1" dirty="0" smtClean="0">
                            <a:latin typeface="Cambria Math" panose="02040503050406030204" pitchFamily="18" charset="0"/>
                            <a:ea typeface="宋体" panose="02010600030101010101" pitchFamily="2" charset="-122"/>
                          </a:rPr>
                          <m:t>(</m:t>
                        </m:r>
                        <m:r>
                          <a:rPr lang="en-US" altLang="zh-CN" sz="2400" b="0" i="1" dirty="0" smtClean="0">
                            <a:latin typeface="Cambria Math" panose="02040503050406030204" pitchFamily="18" charset="0"/>
                            <a:ea typeface="宋体" panose="02010600030101010101" pitchFamily="2" charset="-122"/>
                          </a:rPr>
                          <m:t>𝑥</m:t>
                        </m:r>
                        <m:r>
                          <a:rPr lang="en-US" altLang="zh-CN" sz="2400" b="0" i="1" dirty="0" smtClean="0">
                            <a:latin typeface="Cambria Math" panose="02040503050406030204" pitchFamily="18" charset="0"/>
                            <a:ea typeface="宋体" panose="02010600030101010101" pitchFamily="2" charset="-122"/>
                          </a:rPr>
                          <m:t>,</m:t>
                        </m:r>
                        <m:r>
                          <a:rPr lang="en-US" altLang="zh-CN" sz="2400" b="0" i="1" dirty="0" smtClean="0">
                            <a:latin typeface="Cambria Math" panose="02040503050406030204" pitchFamily="18" charset="0"/>
                            <a:ea typeface="宋体" panose="02010600030101010101" pitchFamily="2" charset="-122"/>
                          </a:rPr>
                          <m:t>𝑦</m:t>
                        </m:r>
                        <m:r>
                          <a:rPr lang="en-US" altLang="zh-CN" sz="2400" b="0" i="1" dirty="0" smtClean="0">
                            <a:latin typeface="Cambria Math" panose="02040503050406030204" pitchFamily="18" charset="0"/>
                            <a:ea typeface="宋体" panose="02010600030101010101" pitchFamily="2" charset="-122"/>
                          </a:rPr>
                          <m:t>)</m:t>
                        </m:r>
                      </m:e>
                    </m:nary>
                  </m:oMath>
                </a14:m>
                <a:r>
                  <a:rPr lang="zh-CN" altLang="en-US" sz="2400" dirty="0">
                    <a:latin typeface="宋体" panose="02010600030101010101" pitchFamily="2" charset="-122"/>
                    <a:ea typeface="宋体" panose="02010600030101010101" pitchFamily="2" charset="-122"/>
                  </a:rPr>
                  <a:t>表示所有特征在</a:t>
                </a:r>
                <a14:m>
                  <m:oMath xmlns:m="http://schemas.openxmlformats.org/officeDocument/2006/math">
                    <m:r>
                      <a:rPr lang="en-US" altLang="zh-CN" sz="2400" b="0" i="1" smtClean="0">
                        <a:latin typeface="Cambria Math" panose="02040503050406030204" pitchFamily="18" charset="0"/>
                        <a:ea typeface="宋体" panose="02010600030101010101" pitchFamily="2" charset="-122"/>
                      </a:rPr>
                      <m:t>(</m:t>
                    </m:r>
                    <m:r>
                      <a:rPr lang="en-US" altLang="zh-CN" sz="2400" b="0" i="1" smtClean="0">
                        <a:latin typeface="Cambria Math" panose="02040503050406030204" pitchFamily="18" charset="0"/>
                        <a:ea typeface="宋体" panose="02010600030101010101" pitchFamily="2" charset="-122"/>
                      </a:rPr>
                      <m:t>𝑥</m:t>
                    </m:r>
                    <m:r>
                      <a:rPr lang="en-US" altLang="zh-CN" sz="2400" b="0" i="1" smtClean="0">
                        <a:latin typeface="Cambria Math" panose="02040503050406030204" pitchFamily="18" charset="0"/>
                        <a:ea typeface="宋体" panose="02010600030101010101" pitchFamily="2" charset="-122"/>
                      </a:rPr>
                      <m:t>,</m:t>
                    </m:r>
                    <m:r>
                      <a:rPr lang="en-US" altLang="zh-CN" sz="2400" b="0" i="1" smtClean="0">
                        <a:latin typeface="Cambria Math" panose="02040503050406030204" pitchFamily="18" charset="0"/>
                        <a:ea typeface="宋体" panose="02010600030101010101" pitchFamily="2" charset="-122"/>
                      </a:rPr>
                      <m:t>𝑦</m:t>
                    </m:r>
                    <m:r>
                      <a:rPr lang="en-US" altLang="zh-CN" sz="2400" b="0" i="1" smtClean="0">
                        <a:latin typeface="Cambria Math" panose="02040503050406030204" pitchFamily="18" charset="0"/>
                        <a:ea typeface="宋体" panose="02010600030101010101" pitchFamily="2" charset="-122"/>
                      </a:rPr>
                      <m:t>)</m:t>
                    </m:r>
                  </m:oMath>
                </a14:m>
                <a:r>
                  <a:rPr lang="zh-CN" altLang="en-US" sz="2400" dirty="0">
                    <a:latin typeface="宋体" panose="02010600030101010101" pitchFamily="2" charset="-122"/>
                    <a:ea typeface="宋体" panose="02010600030101010101" pitchFamily="2" charset="-122"/>
                  </a:rPr>
                  <a:t>出现的次数</a:t>
                </a:r>
              </a:p>
              <a:p>
                <a:pPr marL="280987" indent="0">
                  <a:buNone/>
                </a:pPr>
                <a:endParaRPr lang="en-US" altLang="zh-CN" sz="2400" b="0" dirty="0">
                  <a:latin typeface="宋体" panose="02010600030101010101" pitchFamily="2" charset="-122"/>
                  <a:ea typeface="宋体" panose="02010600030101010101" pitchFamily="2" charset="-122"/>
                </a:endParaRPr>
              </a:p>
              <a:p>
                <a:pPr marL="280987" indent="0">
                  <a:buNone/>
                </a:pPr>
                <a:endParaRPr lang="en-US" altLang="zh-CN" sz="24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5984" y="2001839"/>
                <a:ext cx="8343900" cy="4856163"/>
              </a:xfrm>
              <a:blipFill>
                <a:blip r:embed="rId3"/>
                <a:stretch>
                  <a:fillRect t="-2133"/>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r>
              <a:rPr lang="en-GB" altLang="en-US" sz="2400">
                <a:latin typeface="宋体" panose="02010600030101010101" pitchFamily="2" charset="-122"/>
              </a:rPr>
              <a:t>© </a:t>
            </a:r>
            <a:r>
              <a:rPr lang="en-GB" altLang="zh-CN" sz="2400">
                <a:latin typeface="宋体" panose="02010600030101010101" pitchFamily="2" charset="-122"/>
              </a:rPr>
              <a:t>2017</a:t>
            </a:r>
            <a:r>
              <a:rPr lang="en-GB" altLang="en-US" sz="2400">
                <a:latin typeface="宋体" panose="02010600030101010101" pitchFamily="2" charset="-122"/>
              </a:rPr>
              <a:t> </a:t>
            </a:r>
            <a:r>
              <a:rPr lang="en-GB" altLang="zh-CN" sz="2400">
                <a:latin typeface="宋体" panose="02010600030101010101" pitchFamily="2" charset="-122"/>
              </a:rPr>
              <a:t>BUPT DSSC             </a:t>
            </a:r>
            <a:r>
              <a:rPr lang="zh-CN" altLang="en-GB" sz="2400">
                <a:latin typeface="宋体" panose="02010600030101010101" pitchFamily="2" charset="-122"/>
              </a:rPr>
              <a:t>北京邮电大学 </a:t>
            </a:r>
            <a:r>
              <a:rPr lang="zh-CN" altLang="en-US" sz="2400">
                <a:latin typeface="宋体" panose="02010600030101010101" pitchFamily="2" charset="-122"/>
              </a:rPr>
              <a:t>数据科学与服务</a:t>
            </a:r>
            <a:r>
              <a:rPr lang="zh-CN" altLang="en-GB" sz="2400">
                <a:latin typeface="宋体" panose="02010600030101010101" pitchFamily="2" charset="-122"/>
              </a:rPr>
              <a:t>中心</a:t>
            </a:r>
            <a:endParaRPr lang="zh-CN" altLang="en-US" sz="2400" dirty="0">
              <a:latin typeface="宋体" panose="02010600030101010101" pitchFamily="2" charset="-122"/>
            </a:endParaRPr>
          </a:p>
        </p:txBody>
      </p:sp>
      <p:pic>
        <p:nvPicPr>
          <p:cNvPr id="9" name="图片 8"/>
          <p:cNvPicPr>
            <a:picLocks noChangeAspect="1"/>
          </p:cNvPicPr>
          <p:nvPr/>
        </p:nvPicPr>
        <p:blipFill>
          <a:blip r:embed="rId4"/>
          <a:stretch>
            <a:fillRect/>
          </a:stretch>
        </p:blipFill>
        <p:spPr>
          <a:xfrm>
            <a:off x="95250" y="1135064"/>
            <a:ext cx="9048750" cy="866775"/>
          </a:xfrm>
          <a:prstGeom prst="rect">
            <a:avLst/>
          </a:prstGeom>
        </p:spPr>
      </p:pic>
      <p:pic>
        <p:nvPicPr>
          <p:cNvPr id="11" name="图片 10"/>
          <p:cNvPicPr>
            <a:picLocks noChangeAspect="1"/>
          </p:cNvPicPr>
          <p:nvPr/>
        </p:nvPicPr>
        <p:blipFill>
          <a:blip r:embed="rId5"/>
          <a:stretch>
            <a:fillRect/>
          </a:stretch>
        </p:blipFill>
        <p:spPr>
          <a:xfrm>
            <a:off x="211138" y="5283202"/>
            <a:ext cx="8924925" cy="847725"/>
          </a:xfrm>
          <a:prstGeom prst="rect">
            <a:avLst/>
          </a:prstGeom>
        </p:spPr>
      </p:pic>
    </p:spTree>
    <p:extLst>
      <p:ext uri="{BB962C8B-B14F-4D97-AF65-F5344CB8AC3E}">
        <p14:creationId xmlns:p14="http://schemas.microsoft.com/office/powerpoint/2010/main" val="35988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latin typeface="宋体" panose="02010600030101010101" pitchFamily="2" charset="-122"/>
                <a:ea typeface="宋体" panose="02010600030101010101" pitchFamily="2" charset="-122"/>
              </a:rPr>
              <a:t>改进的迭代尺度法</a:t>
            </a:r>
          </a:p>
        </p:txBody>
      </p:sp>
      <p:sp>
        <p:nvSpPr>
          <p:cNvPr id="3" name="内容占位符 2"/>
          <p:cNvSpPr>
            <a:spLocks noGrp="1"/>
          </p:cNvSpPr>
          <p:nvPr>
            <p:ph idx="1"/>
          </p:nvPr>
        </p:nvSpPr>
        <p:spPr>
          <a:xfrm>
            <a:off x="255984" y="1196752"/>
            <a:ext cx="8343900" cy="4856163"/>
          </a:xfrm>
        </p:spPr>
        <p:txBody>
          <a:bodyPr/>
          <a:lstStyle/>
          <a:p>
            <a:pPr marL="280987" indent="0">
              <a:buNone/>
            </a:pPr>
            <a:r>
              <a:rPr lang="zh-CN" altLang="en-US" sz="2400" b="0" dirty="0">
                <a:latin typeface="宋体" panose="02010600030101010101" pitchFamily="2" charset="-122"/>
                <a:ea typeface="宋体" panose="02010600030101010101" pitchFamily="2" charset="-122"/>
              </a:rPr>
              <a:t>利用指数函数的凸性，以及</a:t>
            </a:r>
            <a:endParaRPr lang="en-US" altLang="zh-CN" sz="2400" b="0" dirty="0">
              <a:latin typeface="宋体" panose="02010600030101010101" pitchFamily="2" charset="-122"/>
              <a:ea typeface="宋体" panose="02010600030101010101" pitchFamily="2" charset="-122"/>
            </a:endParaRPr>
          </a:p>
          <a:p>
            <a:pPr marL="280987" indent="0">
              <a:buNone/>
            </a:pPr>
            <a:endParaRPr lang="en-US" altLang="zh-CN" sz="2400" dirty="0">
              <a:latin typeface="宋体" panose="02010600030101010101" pitchFamily="2" charset="-122"/>
              <a:ea typeface="宋体" panose="02010600030101010101" pitchFamily="2" charset="-122"/>
            </a:endParaRPr>
          </a:p>
          <a:p>
            <a:pPr marL="280987" indent="0">
              <a:buNone/>
            </a:pPr>
            <a:r>
              <a:rPr lang="zh-CN" altLang="en-US" sz="2400" dirty="0">
                <a:latin typeface="宋体" panose="02010600030101010101" pitchFamily="2" charset="-122"/>
                <a:ea typeface="宋体" panose="02010600030101010101" pitchFamily="2" charset="-122"/>
              </a:rPr>
              <a:t>根据</a:t>
            </a:r>
            <a:r>
              <a:rPr lang="en-US" altLang="zh-CN" sz="2400" dirty="0">
                <a:latin typeface="宋体" panose="02010600030101010101" pitchFamily="2" charset="-122"/>
                <a:ea typeface="宋体" panose="02010600030101010101" pitchFamily="2" charset="-122"/>
              </a:rPr>
              <a:t>Jensen</a:t>
            </a:r>
            <a:r>
              <a:rPr lang="zh-CN" altLang="en-US" sz="2400" dirty="0">
                <a:latin typeface="宋体" panose="02010600030101010101" pitchFamily="2" charset="-122"/>
                <a:ea typeface="宋体" panose="02010600030101010101" pitchFamily="2" charset="-122"/>
              </a:rPr>
              <a:t>不等式</a:t>
            </a:r>
            <a:endParaRPr lang="en-US" altLang="zh-CN" sz="2400" dirty="0">
              <a:latin typeface="宋体" panose="02010600030101010101" pitchFamily="2" charset="-122"/>
              <a:ea typeface="宋体" panose="02010600030101010101" pitchFamily="2" charset="-122"/>
            </a:endParaRPr>
          </a:p>
          <a:p>
            <a:pPr marL="280987" indent="0">
              <a:buNone/>
            </a:pPr>
            <a:endParaRPr lang="en-US" altLang="zh-CN" sz="2400" dirty="0">
              <a:latin typeface="宋体" panose="02010600030101010101" pitchFamily="2" charset="-122"/>
              <a:ea typeface="宋体" panose="02010600030101010101" pitchFamily="2" charset="-122"/>
            </a:endParaRPr>
          </a:p>
        </p:txBody>
      </p:sp>
      <p:sp>
        <p:nvSpPr>
          <p:cNvPr id="4" name="页脚占位符 3"/>
          <p:cNvSpPr>
            <a:spLocks noGrp="1"/>
          </p:cNvSpPr>
          <p:nvPr>
            <p:ph type="ftr" sz="quarter" idx="10"/>
          </p:nvPr>
        </p:nvSpPr>
        <p:spPr/>
        <p:txBody>
          <a:bodyPr/>
          <a:lstStyle/>
          <a:p>
            <a:r>
              <a:rPr lang="en-GB" altLang="en-US" sz="2400" dirty="0">
                <a:latin typeface="宋体" panose="02010600030101010101" pitchFamily="2" charset="-122"/>
              </a:rPr>
              <a:t>© </a:t>
            </a:r>
            <a:r>
              <a:rPr lang="en-GB" altLang="zh-CN" sz="2400" dirty="0">
                <a:latin typeface="宋体" panose="02010600030101010101" pitchFamily="2" charset="-122"/>
              </a:rPr>
              <a:t>2017</a:t>
            </a:r>
            <a:r>
              <a:rPr lang="en-GB" altLang="en-US" sz="2400" dirty="0">
                <a:latin typeface="宋体" panose="02010600030101010101" pitchFamily="2" charset="-122"/>
              </a:rPr>
              <a:t> </a:t>
            </a:r>
            <a:r>
              <a:rPr lang="en-GB" altLang="zh-CN" sz="2400" dirty="0">
                <a:latin typeface="宋体" panose="02010600030101010101" pitchFamily="2" charset="-122"/>
              </a:rPr>
              <a:t>BUPT DSSC             </a:t>
            </a:r>
            <a:r>
              <a:rPr lang="zh-CN" altLang="en-GB" sz="2400" dirty="0">
                <a:latin typeface="宋体" panose="02010600030101010101" pitchFamily="2" charset="-122"/>
              </a:rPr>
              <a:t>北京邮电大学 </a:t>
            </a:r>
            <a:r>
              <a:rPr lang="zh-CN" altLang="en-US" sz="2400" dirty="0">
                <a:latin typeface="宋体" panose="02010600030101010101" pitchFamily="2" charset="-122"/>
              </a:rPr>
              <a:t>数据科学与服务</a:t>
            </a:r>
            <a:r>
              <a:rPr lang="zh-CN" altLang="en-GB" sz="2400" dirty="0">
                <a:latin typeface="宋体" panose="02010600030101010101" pitchFamily="2" charset="-122"/>
              </a:rPr>
              <a:t>中心</a:t>
            </a:r>
            <a:endParaRPr lang="zh-CN" altLang="en-US" sz="2400" dirty="0">
              <a:latin typeface="宋体" panose="02010600030101010101" pitchFamily="2" charset="-122"/>
            </a:endParaRPr>
          </a:p>
        </p:txBody>
      </p:sp>
      <p:pic>
        <p:nvPicPr>
          <p:cNvPr id="5" name="图片 4"/>
          <p:cNvPicPr>
            <a:picLocks noChangeAspect="1"/>
          </p:cNvPicPr>
          <p:nvPr/>
        </p:nvPicPr>
        <p:blipFill>
          <a:blip r:embed="rId3"/>
          <a:stretch>
            <a:fillRect/>
          </a:stretch>
        </p:blipFill>
        <p:spPr>
          <a:xfrm>
            <a:off x="4427934" y="1196752"/>
            <a:ext cx="3924300" cy="838200"/>
          </a:xfrm>
          <a:prstGeom prst="rect">
            <a:avLst/>
          </a:prstGeom>
        </p:spPr>
      </p:pic>
      <p:pic>
        <p:nvPicPr>
          <p:cNvPr id="6" name="图片 5"/>
          <p:cNvPicPr>
            <a:picLocks noChangeAspect="1"/>
          </p:cNvPicPr>
          <p:nvPr/>
        </p:nvPicPr>
        <p:blipFill>
          <a:blip r:embed="rId4"/>
          <a:stretch>
            <a:fillRect/>
          </a:stretch>
        </p:blipFill>
        <p:spPr>
          <a:xfrm>
            <a:off x="827584" y="2581716"/>
            <a:ext cx="7686675" cy="981075"/>
          </a:xfrm>
          <a:prstGeom prst="rect">
            <a:avLst/>
          </a:prstGeom>
        </p:spPr>
      </p:pic>
      <p:pic>
        <p:nvPicPr>
          <p:cNvPr id="7" name="图片 6"/>
          <p:cNvPicPr>
            <a:picLocks noChangeAspect="1"/>
          </p:cNvPicPr>
          <p:nvPr/>
        </p:nvPicPr>
        <p:blipFill>
          <a:blip r:embed="rId5"/>
          <a:stretch>
            <a:fillRect/>
          </a:stretch>
        </p:blipFill>
        <p:spPr>
          <a:xfrm>
            <a:off x="430213" y="3728918"/>
            <a:ext cx="8705850" cy="904875"/>
          </a:xfrm>
          <a:prstGeom prst="rect">
            <a:avLst/>
          </a:prstGeom>
        </p:spPr>
      </p:pic>
      <p:pic>
        <p:nvPicPr>
          <p:cNvPr id="8" name="图片 7"/>
          <p:cNvPicPr>
            <a:picLocks noChangeAspect="1"/>
          </p:cNvPicPr>
          <p:nvPr/>
        </p:nvPicPr>
        <p:blipFill>
          <a:blip r:embed="rId6"/>
          <a:stretch>
            <a:fillRect/>
          </a:stretch>
        </p:blipFill>
        <p:spPr>
          <a:xfrm>
            <a:off x="333375" y="4737600"/>
            <a:ext cx="8810625" cy="828675"/>
          </a:xfrm>
          <a:prstGeom prst="rect">
            <a:avLst/>
          </a:prstGeom>
        </p:spPr>
      </p:pic>
      <p:pic>
        <p:nvPicPr>
          <p:cNvPr id="10" name="图片 9"/>
          <p:cNvPicPr>
            <a:picLocks noChangeAspect="1"/>
          </p:cNvPicPr>
          <p:nvPr/>
        </p:nvPicPr>
        <p:blipFill>
          <a:blip r:embed="rId7"/>
          <a:stretch>
            <a:fillRect/>
          </a:stretch>
        </p:blipFill>
        <p:spPr>
          <a:xfrm>
            <a:off x="2598738" y="2020997"/>
            <a:ext cx="6429375" cy="4305300"/>
          </a:xfrm>
          <a:prstGeom prst="rect">
            <a:avLst/>
          </a:prstGeom>
        </p:spPr>
      </p:pic>
    </p:spTree>
    <p:extLst>
      <p:ext uri="{BB962C8B-B14F-4D97-AF65-F5344CB8AC3E}">
        <p14:creationId xmlns:p14="http://schemas.microsoft.com/office/powerpoint/2010/main" val="322860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latin typeface="宋体" panose="02010600030101010101" pitchFamily="2" charset="-122"/>
                <a:ea typeface="宋体" panose="02010600030101010101" pitchFamily="2" charset="-122"/>
              </a:rPr>
              <a:t>改进的迭代尺度法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5984" y="1196752"/>
                <a:ext cx="8343900" cy="4856163"/>
              </a:xfrm>
            </p:spPr>
            <p:txBody>
              <a:bodyPr/>
              <a:lstStyle/>
              <a:p>
                <a:pPr marL="280987" indent="0">
                  <a:buNone/>
                </a:pPr>
                <a:r>
                  <a:rPr lang="zh-CN" altLang="en-US" sz="2400" b="0" dirty="0">
                    <a:latin typeface="宋体" panose="02010600030101010101" pitchFamily="2" charset="-122"/>
                    <a:ea typeface="宋体" panose="02010600030101010101" pitchFamily="2" charset="-122"/>
                  </a:rPr>
                  <a:t>于是得到</a:t>
                </a:r>
                <a14:m>
                  <m:oMath xmlns:m="http://schemas.openxmlformats.org/officeDocument/2006/math">
                    <m:r>
                      <a:rPr lang="en-US" altLang="zh-CN" sz="2400" b="0" i="1" smtClean="0">
                        <a:latin typeface="Cambria Math" panose="02040503050406030204" pitchFamily="18" charset="0"/>
                        <a:ea typeface="宋体" panose="02010600030101010101" pitchFamily="2" charset="-122"/>
                      </a:rPr>
                      <m:t>𝐿</m:t>
                    </m:r>
                    <m:d>
                      <m:dPr>
                        <m:ctrlPr>
                          <a:rPr lang="en-US" altLang="zh-CN" sz="2400" b="0" i="1" smtClean="0">
                            <a:latin typeface="Cambria Math" panose="02040503050406030204" pitchFamily="18" charset="0"/>
                            <a:ea typeface="宋体" panose="02010600030101010101" pitchFamily="2" charset="-122"/>
                          </a:rPr>
                        </m:ctrlPr>
                      </m:dPr>
                      <m:e>
                        <m:r>
                          <a:rPr lang="en-US" altLang="zh-CN" sz="2400" b="0" i="1" smtClean="0">
                            <a:latin typeface="Cambria Math" panose="02040503050406030204" pitchFamily="18" charset="0"/>
                            <a:ea typeface="宋体" panose="02010600030101010101" pitchFamily="2" charset="-122"/>
                          </a:rPr>
                          <m:t>𝑤</m:t>
                        </m:r>
                        <m:r>
                          <a:rPr lang="en-US" altLang="zh-CN" sz="2400" b="0" i="1" smtClean="0">
                            <a:latin typeface="Cambria Math" panose="02040503050406030204" pitchFamily="18" charset="0"/>
                            <a:ea typeface="宋体" panose="02010600030101010101" pitchFamily="2" charset="-122"/>
                          </a:rPr>
                          <m:t>+</m:t>
                        </m:r>
                        <m:r>
                          <a:rPr lang="en-US" altLang="zh-CN" sz="2400" b="0" i="1" smtClean="0">
                            <a:latin typeface="Cambria Math" panose="02040503050406030204" pitchFamily="18" charset="0"/>
                            <a:ea typeface="宋体" panose="02010600030101010101" pitchFamily="2" charset="-122"/>
                          </a:rPr>
                          <m:t>𝛿</m:t>
                        </m:r>
                      </m:e>
                    </m:d>
                    <m:r>
                      <a:rPr lang="en-US" altLang="zh-CN" sz="2400" b="0" i="1" smtClean="0">
                        <a:latin typeface="Cambria Math" panose="02040503050406030204" pitchFamily="18" charset="0"/>
                        <a:ea typeface="宋体" panose="02010600030101010101" pitchFamily="2" charset="-122"/>
                      </a:rPr>
                      <m:t>−</m:t>
                    </m:r>
                    <m:r>
                      <a:rPr lang="en-US" altLang="zh-CN" sz="2400" b="0" i="1" smtClean="0">
                        <a:latin typeface="Cambria Math" panose="02040503050406030204" pitchFamily="18" charset="0"/>
                        <a:ea typeface="宋体" panose="02010600030101010101" pitchFamily="2" charset="-122"/>
                      </a:rPr>
                      <m:t>𝐿</m:t>
                    </m:r>
                    <m:d>
                      <m:dPr>
                        <m:ctrlPr>
                          <a:rPr lang="en-US" altLang="zh-CN" sz="2400" b="0" i="1" smtClean="0">
                            <a:latin typeface="Cambria Math" panose="02040503050406030204" pitchFamily="18" charset="0"/>
                            <a:ea typeface="宋体" panose="02010600030101010101" pitchFamily="2" charset="-122"/>
                          </a:rPr>
                        </m:ctrlPr>
                      </m:dPr>
                      <m:e>
                        <m:r>
                          <a:rPr lang="en-US" altLang="zh-CN" sz="2400" b="0" i="1" smtClean="0">
                            <a:latin typeface="Cambria Math" panose="02040503050406030204" pitchFamily="18" charset="0"/>
                            <a:ea typeface="宋体" panose="02010600030101010101" pitchFamily="2" charset="-122"/>
                          </a:rPr>
                          <m:t>𝑤</m:t>
                        </m:r>
                      </m:e>
                    </m:d>
                    <m:r>
                      <a:rPr lang="en-US" altLang="zh-CN" sz="2400" b="0" i="1" smtClean="0">
                        <a:latin typeface="Cambria Math" panose="02040503050406030204" pitchFamily="18" charset="0"/>
                        <a:ea typeface="宋体" panose="02010600030101010101" pitchFamily="2" charset="-122"/>
                      </a:rPr>
                      <m:t>≥</m:t>
                    </m:r>
                    <m:r>
                      <a:rPr lang="en-US" altLang="zh-CN" sz="2400" b="0" i="1" smtClean="0">
                        <a:latin typeface="Cambria Math" panose="02040503050406030204" pitchFamily="18" charset="0"/>
                        <a:ea typeface="宋体" panose="02010600030101010101" pitchFamily="2" charset="-122"/>
                      </a:rPr>
                      <m:t>𝐵</m:t>
                    </m:r>
                    <m:r>
                      <a:rPr lang="en-US" altLang="zh-CN" sz="2400" b="0" i="1" smtClean="0">
                        <a:latin typeface="Cambria Math" panose="02040503050406030204" pitchFamily="18" charset="0"/>
                        <a:ea typeface="宋体" panose="02010600030101010101" pitchFamily="2" charset="-122"/>
                      </a:rPr>
                      <m:t>(</m:t>
                    </m:r>
                    <m:r>
                      <a:rPr lang="en-US" altLang="zh-CN" sz="2400" b="0" i="1" smtClean="0">
                        <a:latin typeface="Cambria Math" panose="02040503050406030204" pitchFamily="18" charset="0"/>
                        <a:ea typeface="宋体" panose="02010600030101010101" pitchFamily="2" charset="-122"/>
                      </a:rPr>
                      <m:t>𝛿</m:t>
                    </m:r>
                    <m:r>
                      <a:rPr lang="en-US" altLang="zh-CN" sz="2400" b="0" i="1" smtClean="0">
                        <a:latin typeface="Cambria Math" panose="02040503050406030204" pitchFamily="18" charset="0"/>
                        <a:ea typeface="宋体" panose="02010600030101010101" pitchFamily="2" charset="-122"/>
                      </a:rPr>
                      <m:t>|</m:t>
                    </m:r>
                    <m:r>
                      <a:rPr lang="en-US" altLang="zh-CN" sz="2400" b="0" i="1" smtClean="0">
                        <a:latin typeface="Cambria Math" panose="02040503050406030204" pitchFamily="18" charset="0"/>
                        <a:ea typeface="宋体" panose="02010600030101010101" pitchFamily="2" charset="-122"/>
                      </a:rPr>
                      <m:t>𝑤</m:t>
                    </m:r>
                    <m:r>
                      <a:rPr lang="en-US" altLang="zh-CN" sz="2400" b="0" i="1" smtClean="0">
                        <a:latin typeface="Cambria Math" panose="02040503050406030204" pitchFamily="18" charset="0"/>
                        <a:ea typeface="宋体" panose="02010600030101010101" pitchFamily="2" charset="-122"/>
                      </a:rPr>
                      <m:t>)</m:t>
                    </m:r>
                  </m:oMath>
                </a14:m>
                <a:endParaRPr lang="en-US" altLang="zh-CN" sz="2400" dirty="0">
                  <a:latin typeface="宋体" panose="02010600030101010101" pitchFamily="2" charset="-122"/>
                  <a:ea typeface="宋体" panose="02010600030101010101" pitchFamily="2" charset="-122"/>
                </a:endParaRPr>
              </a:p>
              <a:p>
                <a:pPr marL="280987" indent="0">
                  <a:buNone/>
                </a:pPr>
                <a14:m>
                  <m:oMath xmlns:m="http://schemas.openxmlformats.org/officeDocument/2006/math">
                    <m:r>
                      <a:rPr lang="en-US" altLang="zh-CN" sz="2400" i="1">
                        <a:latin typeface="Cambria Math" panose="02040503050406030204" pitchFamily="18" charset="0"/>
                        <a:ea typeface="宋体" panose="02010600030101010101" pitchFamily="2" charset="-122"/>
                      </a:rPr>
                      <m:t>𝐵</m:t>
                    </m:r>
                    <m:r>
                      <a:rPr lang="en-US" altLang="zh-CN" sz="2400" i="1">
                        <a:latin typeface="Cambria Math" panose="02040503050406030204" pitchFamily="18" charset="0"/>
                        <a:ea typeface="宋体" panose="02010600030101010101" pitchFamily="2" charset="-122"/>
                      </a:rPr>
                      <m:t>(</m:t>
                    </m:r>
                    <m:r>
                      <a:rPr lang="en-US" altLang="zh-CN" sz="2400" i="1">
                        <a:latin typeface="Cambria Math" panose="02040503050406030204" pitchFamily="18" charset="0"/>
                        <a:ea typeface="宋体" panose="02010600030101010101" pitchFamily="2" charset="-122"/>
                      </a:rPr>
                      <m:t>𝛿</m:t>
                    </m:r>
                    <m:r>
                      <a:rPr lang="en-US" altLang="zh-CN" sz="2400" i="1">
                        <a:latin typeface="Cambria Math" panose="02040503050406030204" pitchFamily="18" charset="0"/>
                        <a:ea typeface="宋体" panose="02010600030101010101" pitchFamily="2" charset="-122"/>
                      </a:rPr>
                      <m:t>|</m:t>
                    </m:r>
                    <m:r>
                      <a:rPr lang="en-US" altLang="zh-CN" sz="2400" i="1">
                        <a:latin typeface="Cambria Math" panose="02040503050406030204" pitchFamily="18" charset="0"/>
                        <a:ea typeface="宋体" panose="02010600030101010101" pitchFamily="2" charset="-122"/>
                      </a:rPr>
                      <m:t>𝑤</m:t>
                    </m:r>
                    <m:r>
                      <a:rPr lang="en-US" altLang="zh-CN" sz="2400" i="1">
                        <a:latin typeface="Cambria Math" panose="02040503050406030204" pitchFamily="18" charset="0"/>
                        <a:ea typeface="宋体" panose="02010600030101010101" pitchFamily="2" charset="-122"/>
                      </a:rPr>
                      <m:t>)</m:t>
                    </m:r>
                    <m:r>
                      <a:rPr lang="zh-CN" altLang="en-US" sz="2400" i="1" smtClean="0">
                        <a:latin typeface="Cambria Math" panose="02040503050406030204" pitchFamily="18" charset="0"/>
                        <a:ea typeface="宋体" panose="02010600030101010101" pitchFamily="2" charset="-122"/>
                      </a:rPr>
                      <m:t>是</m:t>
                    </m:r>
                  </m:oMath>
                </a14:m>
                <a:r>
                  <a:rPr lang="zh-CN" altLang="en-US" sz="2400" dirty="0">
                    <a:latin typeface="宋体" panose="02010600030101010101" pitchFamily="2" charset="-122"/>
                    <a:ea typeface="宋体" panose="02010600030101010101" pitchFamily="2" charset="-122"/>
                  </a:rPr>
                  <a:t>对数似然函数改变量的一个新的下界</a:t>
                </a:r>
                <a:endParaRPr lang="en-US" altLang="zh-CN" sz="2400" dirty="0">
                  <a:latin typeface="宋体" panose="02010600030101010101" pitchFamily="2" charset="-122"/>
                  <a:ea typeface="宋体" panose="02010600030101010101" pitchFamily="2" charset="-122"/>
                </a:endParaRPr>
              </a:p>
              <a:p>
                <a:pPr marL="280987" indent="0">
                  <a:buNone/>
                </a:pPr>
                <a:r>
                  <a:rPr lang="zh-CN" altLang="en-US" sz="2400" dirty="0">
                    <a:latin typeface="宋体" panose="02010600030101010101" pitchFamily="2" charset="-122"/>
                    <a:ea typeface="宋体" panose="02010600030101010101" pitchFamily="2" charset="-122"/>
                  </a:rPr>
                  <a:t>对</a:t>
                </a:r>
                <a14:m>
                  <m:oMath xmlns:m="http://schemas.openxmlformats.org/officeDocument/2006/math">
                    <m:sSub>
                      <m:sSubPr>
                        <m:ctrlPr>
                          <a:rPr lang="en-US" altLang="zh-CN" sz="2400" b="0" i="1" smtClean="0">
                            <a:latin typeface="Cambria Math" panose="02040503050406030204" pitchFamily="18" charset="0"/>
                            <a:ea typeface="宋体" panose="02010600030101010101" pitchFamily="2" charset="-122"/>
                          </a:rPr>
                        </m:ctrlPr>
                      </m:sSubPr>
                      <m:e>
                        <m:r>
                          <a:rPr lang="en-US" altLang="zh-CN" sz="2400" b="0" i="1" smtClean="0">
                            <a:latin typeface="Cambria Math" panose="02040503050406030204" pitchFamily="18" charset="0"/>
                            <a:ea typeface="宋体" panose="02010600030101010101" pitchFamily="2" charset="-122"/>
                          </a:rPr>
                          <m:t>𝛿</m:t>
                        </m:r>
                      </m:e>
                      <m:sub>
                        <m:r>
                          <a:rPr lang="en-US" altLang="zh-CN" sz="2400" b="0" i="1" smtClean="0">
                            <a:latin typeface="Cambria Math" panose="02040503050406030204" pitchFamily="18" charset="0"/>
                            <a:ea typeface="宋体" panose="02010600030101010101" pitchFamily="2" charset="-122"/>
                          </a:rPr>
                          <m:t>𝑖</m:t>
                        </m:r>
                      </m:sub>
                    </m:sSub>
                    <m:r>
                      <a:rPr lang="zh-CN" altLang="en-US" sz="2400" i="1">
                        <a:latin typeface="Cambria Math" panose="02040503050406030204" pitchFamily="18" charset="0"/>
                        <a:ea typeface="宋体" panose="02010600030101010101" pitchFamily="2" charset="-122"/>
                      </a:rPr>
                      <m:t>求</m:t>
                    </m:r>
                  </m:oMath>
                </a14:m>
                <a:r>
                  <a:rPr lang="zh-CN" altLang="en-US" sz="2400" dirty="0">
                    <a:latin typeface="宋体" panose="02010600030101010101" pitchFamily="2" charset="-122"/>
                    <a:ea typeface="宋体" panose="02010600030101010101" pitchFamily="2" charset="-122"/>
                  </a:rPr>
                  <a:t>偏导：</a:t>
                </a:r>
                <a:endParaRPr lang="en-US" altLang="zh-CN" sz="2400" dirty="0">
                  <a:latin typeface="宋体" panose="02010600030101010101" pitchFamily="2" charset="-122"/>
                  <a:ea typeface="宋体" panose="02010600030101010101" pitchFamily="2" charset="-122"/>
                </a:endParaRPr>
              </a:p>
              <a:p>
                <a:pPr marL="280987" indent="0">
                  <a:buNone/>
                </a:pPr>
                <a:endParaRPr lang="en-US" altLang="zh-CN" sz="2400" dirty="0">
                  <a:latin typeface="宋体" panose="02010600030101010101" pitchFamily="2" charset="-122"/>
                  <a:ea typeface="宋体" panose="02010600030101010101" pitchFamily="2" charset="-122"/>
                </a:endParaRPr>
              </a:p>
              <a:p>
                <a:pPr marL="280987" indent="0">
                  <a:buNone/>
                </a:pPr>
                <a:endParaRPr lang="en-US" altLang="zh-CN" sz="2400" dirty="0">
                  <a:latin typeface="宋体" panose="02010600030101010101" pitchFamily="2" charset="-122"/>
                  <a:ea typeface="宋体" panose="02010600030101010101" pitchFamily="2" charset="-122"/>
                </a:endParaRPr>
              </a:p>
              <a:p>
                <a:pPr marL="280987" indent="0">
                  <a:buNone/>
                </a:pPr>
                <a:r>
                  <a:rPr lang="zh-CN" altLang="en-US" sz="2400" dirty="0">
                    <a:latin typeface="宋体" panose="02010600030101010101" pitchFamily="2" charset="-122"/>
                    <a:ea typeface="宋体" panose="02010600030101010101" pitchFamily="2" charset="-122"/>
                  </a:rPr>
                  <a:t>令偏导数为</a:t>
                </a:r>
                <a:r>
                  <a:rPr lang="en-US" altLang="zh-CN" sz="2400" dirty="0">
                    <a:latin typeface="宋体" panose="02010600030101010101" pitchFamily="2" charset="-122"/>
                    <a:ea typeface="宋体" panose="02010600030101010101" pitchFamily="2" charset="-122"/>
                  </a:rPr>
                  <a:t>0</a:t>
                </a:r>
                <a:r>
                  <a:rPr lang="zh-CN" altLang="en-US" sz="2400" dirty="0">
                    <a:latin typeface="宋体" panose="02010600030101010101" pitchFamily="2" charset="-122"/>
                    <a:ea typeface="宋体" panose="02010600030101010101" pitchFamily="2" charset="-122"/>
                  </a:rPr>
                  <a:t>，得到</a:t>
                </a:r>
                <a:endParaRPr lang="en-US" altLang="zh-CN" sz="2400" dirty="0">
                  <a:latin typeface="宋体" panose="02010600030101010101" pitchFamily="2" charset="-122"/>
                  <a:ea typeface="宋体" panose="02010600030101010101" pitchFamily="2" charset="-122"/>
                </a:endParaRPr>
              </a:p>
              <a:p>
                <a:pPr marL="280987" indent="0">
                  <a:buNone/>
                </a:pPr>
                <a:endParaRPr lang="en-US" altLang="zh-CN" sz="2400" dirty="0">
                  <a:latin typeface="宋体" panose="02010600030101010101" pitchFamily="2" charset="-122"/>
                  <a:ea typeface="宋体" panose="02010600030101010101" pitchFamily="2" charset="-122"/>
                </a:endParaRPr>
              </a:p>
              <a:p>
                <a:pPr marL="280987" indent="0">
                  <a:buNone/>
                </a:pPr>
                <a:endParaRPr lang="en-US" altLang="zh-CN" sz="2400" dirty="0">
                  <a:latin typeface="宋体" panose="02010600030101010101" pitchFamily="2" charset="-122"/>
                  <a:ea typeface="宋体" panose="02010600030101010101" pitchFamily="2" charset="-122"/>
                </a:endParaRPr>
              </a:p>
              <a:p>
                <a:pPr marL="280987" indent="0">
                  <a:buNone/>
                </a:pPr>
                <a:r>
                  <a:rPr lang="zh-CN" altLang="en-US" sz="2400" dirty="0">
                    <a:latin typeface="宋体" panose="02010600030101010101" pitchFamily="2" charset="-122"/>
                    <a:ea typeface="宋体" panose="02010600030101010101" pitchFamily="2" charset="-122"/>
                  </a:rPr>
                  <a:t>依次对</a:t>
                </a:r>
                <a14:m>
                  <m:oMath xmlns:m="http://schemas.openxmlformats.org/officeDocument/2006/math">
                    <m:sSub>
                      <m:sSubPr>
                        <m:ctrlPr>
                          <a:rPr lang="en-US" altLang="zh-CN" sz="2400" b="0" i="1" smtClean="0">
                            <a:latin typeface="Cambria Math" panose="02040503050406030204" pitchFamily="18" charset="0"/>
                            <a:ea typeface="宋体" panose="02010600030101010101" pitchFamily="2" charset="-122"/>
                          </a:rPr>
                        </m:ctrlPr>
                      </m:sSubPr>
                      <m:e>
                        <m:r>
                          <a:rPr lang="en-US" altLang="zh-CN" sz="2400" b="0" i="1" smtClean="0">
                            <a:latin typeface="Cambria Math" panose="02040503050406030204" pitchFamily="18" charset="0"/>
                            <a:ea typeface="宋体" panose="02010600030101010101" pitchFamily="2" charset="-122"/>
                          </a:rPr>
                          <m:t>𝛿</m:t>
                        </m:r>
                      </m:e>
                      <m:sub>
                        <m:r>
                          <a:rPr lang="en-US" altLang="zh-CN" sz="2400" b="0" i="1" smtClean="0">
                            <a:latin typeface="Cambria Math" panose="02040503050406030204" pitchFamily="18" charset="0"/>
                            <a:ea typeface="宋体" panose="02010600030101010101" pitchFamily="2" charset="-122"/>
                          </a:rPr>
                          <m:t>𝑖</m:t>
                        </m:r>
                      </m:sub>
                    </m:sSub>
                    <m:r>
                      <a:rPr lang="zh-CN" altLang="en-US" sz="2400" i="1">
                        <a:latin typeface="Cambria Math" panose="02040503050406030204" pitchFamily="18" charset="0"/>
                        <a:ea typeface="宋体" panose="02010600030101010101" pitchFamily="2" charset="-122"/>
                      </a:rPr>
                      <m:t>解</m:t>
                    </m:r>
                  </m:oMath>
                </a14:m>
                <a:r>
                  <a:rPr lang="zh-CN" altLang="en-US" sz="2400" dirty="0">
                    <a:latin typeface="宋体" panose="02010600030101010101" pitchFamily="2" charset="-122"/>
                    <a:ea typeface="宋体" panose="02010600030101010101" pitchFamily="2" charset="-122"/>
                  </a:rPr>
                  <a:t>方程</a:t>
                </a:r>
                <a:endParaRPr lang="en-US" altLang="zh-CN" sz="2400" dirty="0">
                  <a:latin typeface="宋体" panose="02010600030101010101" pitchFamily="2" charset="-122"/>
                  <a:ea typeface="宋体" panose="02010600030101010101" pitchFamily="2" charset="-122"/>
                </a:endParaRPr>
              </a:p>
              <a:p>
                <a:pPr marL="280987" indent="0">
                  <a:buNone/>
                </a:pPr>
                <a:endParaRPr lang="en-US" altLang="zh-CN" sz="24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5984" y="1196752"/>
                <a:ext cx="8343900" cy="4856163"/>
              </a:xfrm>
              <a:blipFill>
                <a:blip r:embed="rId3"/>
                <a:stretch>
                  <a:fillRect t="-2133"/>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r>
              <a:rPr lang="en-GB" altLang="en-US" sz="2400" dirty="0">
                <a:latin typeface="宋体" panose="02010600030101010101" pitchFamily="2" charset="-122"/>
              </a:rPr>
              <a:t>© </a:t>
            </a:r>
            <a:r>
              <a:rPr lang="en-GB" altLang="zh-CN" sz="2400" dirty="0">
                <a:latin typeface="宋体" panose="02010600030101010101" pitchFamily="2" charset="-122"/>
              </a:rPr>
              <a:t>2017</a:t>
            </a:r>
            <a:r>
              <a:rPr lang="en-GB" altLang="en-US" sz="2400" dirty="0">
                <a:latin typeface="宋体" panose="02010600030101010101" pitchFamily="2" charset="-122"/>
              </a:rPr>
              <a:t> </a:t>
            </a:r>
            <a:r>
              <a:rPr lang="en-GB" altLang="zh-CN" sz="2400" dirty="0">
                <a:latin typeface="宋体" panose="02010600030101010101" pitchFamily="2" charset="-122"/>
              </a:rPr>
              <a:t>BUPT DSSC             </a:t>
            </a:r>
            <a:r>
              <a:rPr lang="zh-CN" altLang="en-GB" sz="2400" dirty="0">
                <a:latin typeface="宋体" panose="02010600030101010101" pitchFamily="2" charset="-122"/>
              </a:rPr>
              <a:t>北京邮电大学 </a:t>
            </a:r>
            <a:r>
              <a:rPr lang="zh-CN" altLang="en-US" sz="2400" dirty="0">
                <a:latin typeface="宋体" panose="02010600030101010101" pitchFamily="2" charset="-122"/>
              </a:rPr>
              <a:t>数据科学与服务</a:t>
            </a:r>
            <a:r>
              <a:rPr lang="zh-CN" altLang="en-GB" sz="2400" dirty="0">
                <a:latin typeface="宋体" panose="02010600030101010101" pitchFamily="2" charset="-122"/>
              </a:rPr>
              <a:t>中心</a:t>
            </a:r>
            <a:endParaRPr lang="zh-CN" altLang="en-US" sz="2400" dirty="0">
              <a:latin typeface="宋体" panose="02010600030101010101" pitchFamily="2" charset="-122"/>
            </a:endParaRPr>
          </a:p>
        </p:txBody>
      </p:sp>
      <p:pic>
        <p:nvPicPr>
          <p:cNvPr id="9" name="图片 8"/>
          <p:cNvPicPr>
            <a:picLocks noChangeAspect="1"/>
          </p:cNvPicPr>
          <p:nvPr/>
        </p:nvPicPr>
        <p:blipFill>
          <a:blip r:embed="rId4"/>
          <a:stretch>
            <a:fillRect/>
          </a:stretch>
        </p:blipFill>
        <p:spPr>
          <a:xfrm>
            <a:off x="336990" y="2636912"/>
            <a:ext cx="8772525" cy="857250"/>
          </a:xfrm>
          <a:prstGeom prst="rect">
            <a:avLst/>
          </a:prstGeom>
        </p:spPr>
      </p:pic>
      <p:pic>
        <p:nvPicPr>
          <p:cNvPr id="10" name="图片 9"/>
          <p:cNvPicPr>
            <a:picLocks noChangeAspect="1"/>
          </p:cNvPicPr>
          <p:nvPr/>
        </p:nvPicPr>
        <p:blipFill>
          <a:blip r:embed="rId5"/>
          <a:stretch>
            <a:fillRect/>
          </a:stretch>
        </p:blipFill>
        <p:spPr>
          <a:xfrm>
            <a:off x="1187624" y="4253885"/>
            <a:ext cx="6705600" cy="723900"/>
          </a:xfrm>
          <a:prstGeom prst="rect">
            <a:avLst/>
          </a:prstGeom>
        </p:spPr>
      </p:pic>
    </p:spTree>
    <p:extLst>
      <p:ext uri="{BB962C8B-B14F-4D97-AF65-F5344CB8AC3E}">
        <p14:creationId xmlns:p14="http://schemas.microsoft.com/office/powerpoint/2010/main" val="212353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回归的概念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回归</a:t>
                </a:r>
                <a:endParaRPr lang="en-US" altLang="zh-CN" dirty="0">
                  <a:latin typeface="宋体" panose="02010600030101010101" pitchFamily="2" charset="-122"/>
                  <a:ea typeface="宋体" panose="02010600030101010101" pitchFamily="2" charset="-122"/>
                </a:endParaRPr>
              </a:p>
              <a:p>
                <a:pPr lvl="1">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回归指研究一组随机变量</a:t>
                </a:r>
                <a14:m>
                  <m:oMath xmlns:m="http://schemas.openxmlformats.org/officeDocument/2006/math">
                    <m:d>
                      <m:dPr>
                        <m:begChr m:val="（"/>
                        <m:endChr m:val="）"/>
                        <m:ctrlPr>
                          <a:rPr lang="zh-CN" altLang="en-US"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𝑌</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𝑌</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𝑌</m:t>
                            </m:r>
                          </m:e>
                          <m:sub>
                            <m:r>
                              <a:rPr lang="en-US" altLang="zh-CN" b="0" i="1" dirty="0" smtClean="0">
                                <a:latin typeface="Cambria Math" panose="02040503050406030204" pitchFamily="18" charset="0"/>
                              </a:rPr>
                              <m:t>𝑛</m:t>
                            </m:r>
                          </m:sub>
                        </m:sSub>
                      </m:e>
                    </m:d>
                    <m:r>
                      <a:rPr lang="zh-CN" altLang="en-US" i="1" dirty="0">
                        <a:latin typeface="Cambria Math" panose="02040503050406030204" pitchFamily="18" charset="0"/>
                      </a:rPr>
                      <m:t>和</m:t>
                    </m:r>
                  </m:oMath>
                </a14:m>
                <a:r>
                  <a:rPr lang="zh-CN" altLang="en-US" dirty="0">
                    <a:latin typeface="宋体" panose="02010600030101010101" pitchFamily="2" charset="-122"/>
                    <a:ea typeface="宋体" panose="02010600030101010101" pitchFamily="2" charset="-122"/>
                  </a:rPr>
                  <a:t>另一组</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r>
                      <a:rPr lang="zh-CN" altLang="en-US" i="1">
                        <a:latin typeface="Cambria Math" panose="02040503050406030204" pitchFamily="18" charset="0"/>
                      </a:rPr>
                      <m:t>变量</m:t>
                    </m:r>
                  </m:oMath>
                </a14:m>
                <a:r>
                  <a:rPr lang="zh-CN" altLang="en-US" dirty="0">
                    <a:latin typeface="宋体" panose="02010600030101010101" pitchFamily="2" charset="-122"/>
                    <a:ea typeface="宋体" panose="02010600030101010101" pitchFamily="2" charset="-122"/>
                  </a:rPr>
                  <a:t>之间关系的统计分析方法。通常</a:t>
                </a:r>
                <a14:m>
                  <m:oMath xmlns:m="http://schemas.openxmlformats.org/officeDocument/2006/math">
                    <m:d>
                      <m:dPr>
                        <m:begChr m:val="（"/>
                        <m:endChr m:val="）"/>
                        <m:ctrlPr>
                          <a:rPr lang="zh-CN" altLang="en-US"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𝑌</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𝑌</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𝑌</m:t>
                            </m:r>
                          </m:e>
                          <m:sub>
                            <m:r>
                              <a:rPr lang="en-US" altLang="zh-CN" i="1" dirty="0">
                                <a:latin typeface="Cambria Math" panose="02040503050406030204" pitchFamily="18" charset="0"/>
                              </a:rPr>
                              <m:t>𝑛</m:t>
                            </m:r>
                          </m:sub>
                        </m:sSub>
                      </m:e>
                    </m:d>
                  </m:oMath>
                </a14:m>
                <a:r>
                  <a:rPr lang="zh-CN" altLang="en-US" dirty="0">
                    <a:latin typeface="宋体" panose="02010600030101010101" pitchFamily="2" charset="-122"/>
                    <a:ea typeface="宋体" panose="02010600030101010101" pitchFamily="2" charset="-122"/>
                  </a:rPr>
                  <a:t>是因变量，</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𝑚</m:t>
                        </m:r>
                      </m:sub>
                    </m:sSub>
                    <m:r>
                      <a:rPr lang="en-US" altLang="zh-CN" i="1">
                        <a:latin typeface="Cambria Math" panose="02040503050406030204" pitchFamily="18" charset="0"/>
                      </a:rPr>
                      <m:t>)</m:t>
                    </m:r>
                  </m:oMath>
                </a14:m>
                <a:r>
                  <a:rPr lang="zh-CN" altLang="en-US" dirty="0">
                    <a:latin typeface="宋体" panose="02010600030101010101" pitchFamily="2" charset="-122"/>
                    <a:ea typeface="宋体" panose="02010600030101010101" pitchFamily="2" charset="-122"/>
                  </a:rPr>
                  <a:t>是自变量</a:t>
                </a:r>
                <a:endParaRPr lang="en-US" altLang="zh-CN" dirty="0">
                  <a:latin typeface="宋体" panose="02010600030101010101" pitchFamily="2" charset="-122"/>
                  <a:ea typeface="宋体" panose="02010600030101010101" pitchFamily="2" charset="-122"/>
                </a:endParaRPr>
              </a:p>
              <a:p>
                <a:pPr lvl="1">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回归的分类：根据</a:t>
                </a:r>
                <a:r>
                  <a:rPr lang="zh-CN" altLang="en-US" dirty="0">
                    <a:solidFill>
                      <a:srgbClr val="FF0000"/>
                    </a:solidFill>
                    <a:latin typeface="宋体" panose="02010600030101010101" pitchFamily="2" charset="-122"/>
                    <a:ea typeface="宋体" panose="02010600030101010101" pitchFamily="2" charset="-122"/>
                  </a:rPr>
                  <a:t>因变量</a:t>
                </a:r>
                <a:r>
                  <a:rPr lang="zh-CN" altLang="en-US" dirty="0">
                    <a:latin typeface="宋体" panose="02010600030101010101" pitchFamily="2" charset="-122"/>
                    <a:ea typeface="宋体" panose="02010600030101010101" pitchFamily="2" charset="-122"/>
                  </a:rPr>
                  <a:t>的不同</a:t>
                </a:r>
                <a:endParaRPr lang="en-US" altLang="zh-CN" dirty="0">
                  <a:latin typeface="宋体" panose="02010600030101010101" pitchFamily="2" charset="-122"/>
                  <a:ea typeface="宋体" panose="02010600030101010101" pitchFamily="2" charset="-122"/>
                </a:endParaRPr>
              </a:p>
              <a:p>
                <a:pPr lvl="2">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连续：多重线性回归</a:t>
                </a:r>
                <a:endParaRPr lang="en-US" altLang="zh-CN" dirty="0">
                  <a:latin typeface="宋体" panose="02010600030101010101" pitchFamily="2" charset="-122"/>
                  <a:ea typeface="宋体" panose="02010600030101010101" pitchFamily="2" charset="-122"/>
                </a:endParaRPr>
              </a:p>
              <a:p>
                <a:pPr lvl="2">
                  <a:buFont typeface="Wingdings" panose="05000000000000000000" pitchFamily="2" charset="2"/>
                  <a:buChar char="l"/>
                </a:pPr>
                <a:r>
                  <a:rPr lang="zh-CN" altLang="en-US" dirty="0">
                    <a:solidFill>
                      <a:srgbClr val="FF0000"/>
                    </a:solidFill>
                    <a:latin typeface="宋体" panose="02010600030101010101" pitchFamily="2" charset="-122"/>
                    <a:ea typeface="宋体" panose="02010600030101010101" pitchFamily="2" charset="-122"/>
                  </a:rPr>
                  <a:t>二项分布：</a:t>
                </a:r>
                <a:r>
                  <a:rPr lang="en-US" altLang="zh-CN" dirty="0">
                    <a:solidFill>
                      <a:srgbClr val="FF0000"/>
                    </a:solidFill>
                    <a:latin typeface="宋体" panose="02010600030101010101" pitchFamily="2" charset="-122"/>
                    <a:ea typeface="宋体" panose="02010600030101010101" pitchFamily="2" charset="-122"/>
                  </a:rPr>
                  <a:t>logistic</a:t>
                </a:r>
                <a:r>
                  <a:rPr lang="zh-CN" altLang="en-US" dirty="0">
                    <a:solidFill>
                      <a:srgbClr val="FF0000"/>
                    </a:solidFill>
                    <a:latin typeface="宋体" panose="02010600030101010101" pitchFamily="2" charset="-122"/>
                    <a:ea typeface="宋体" panose="02010600030101010101" pitchFamily="2" charset="-122"/>
                  </a:rPr>
                  <a:t>回归</a:t>
                </a:r>
                <a:endParaRPr lang="en-US" altLang="zh-CN" dirty="0">
                  <a:solidFill>
                    <a:srgbClr val="FF0000"/>
                  </a:solidFill>
                  <a:latin typeface="宋体" panose="02010600030101010101" pitchFamily="2" charset="-122"/>
                  <a:ea typeface="宋体" panose="02010600030101010101" pitchFamily="2" charset="-122"/>
                </a:endParaRPr>
              </a:p>
              <a:p>
                <a:pPr lvl="2">
                  <a:buFont typeface="Wingdings" panose="05000000000000000000" pitchFamily="2" charset="2"/>
                  <a:buChar char="l"/>
                </a:pPr>
                <a:r>
                  <a:rPr lang="en-US" altLang="zh-CN" dirty="0">
                    <a:latin typeface="宋体" panose="02010600030101010101" pitchFamily="2" charset="-122"/>
                    <a:ea typeface="宋体" panose="02010600030101010101" pitchFamily="2" charset="-122"/>
                  </a:rPr>
                  <a:t>Poisson</a:t>
                </a:r>
                <a:r>
                  <a:rPr lang="zh-CN" altLang="en-US" dirty="0">
                    <a:latin typeface="宋体" panose="02010600030101010101" pitchFamily="2" charset="-122"/>
                    <a:ea typeface="宋体" panose="02010600030101010101" pitchFamily="2" charset="-122"/>
                  </a:rPr>
                  <a:t>分布：</a:t>
                </a:r>
                <a:r>
                  <a:rPr lang="en-US" altLang="zh-CN" dirty="0" err="1">
                    <a:latin typeface="宋体" panose="02010600030101010101" pitchFamily="2" charset="-122"/>
                    <a:ea typeface="宋体" panose="02010600030101010101" pitchFamily="2" charset="-122"/>
                  </a:rPr>
                  <a:t>poisson</a:t>
                </a:r>
                <a:r>
                  <a:rPr lang="zh-CN" altLang="en-US" dirty="0">
                    <a:latin typeface="宋体" panose="02010600030101010101" pitchFamily="2" charset="-122"/>
                    <a:ea typeface="宋体" panose="02010600030101010101" pitchFamily="2" charset="-122"/>
                  </a:rPr>
                  <a:t>回归</a:t>
                </a:r>
                <a:endParaRPr lang="en-US" altLang="zh-CN" dirty="0">
                  <a:latin typeface="宋体" panose="02010600030101010101" pitchFamily="2" charset="-122"/>
                  <a:ea typeface="宋体" panose="02010600030101010101" pitchFamily="2" charset="-122"/>
                </a:endParaRPr>
              </a:p>
              <a:p>
                <a:pPr lvl="2">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负二项分布：负二项回归</a:t>
                </a:r>
                <a:endParaRPr lang="en-US" altLang="zh-CN" dirty="0">
                  <a:latin typeface="宋体" panose="02010600030101010101" pitchFamily="2" charset="-122"/>
                  <a:ea typeface="宋体" panose="02010600030101010101" pitchFamily="2" charset="-122"/>
                </a:endParaRPr>
              </a:p>
              <a:p>
                <a:pPr>
                  <a:buFont typeface="Wingdings" panose="05000000000000000000" pitchFamily="2" charset="2"/>
                  <a:buChar char="l"/>
                </a:pPr>
                <a:endParaRPr lang="zh-CN" altLang="en-US"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315" t="-2133"/>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r>
              <a:rPr lang="en-GB" altLang="en-US" dirty="0"/>
              <a:t>© </a:t>
            </a:r>
            <a:r>
              <a:rPr lang="en-GB" altLang="zh-CN" dirty="0"/>
              <a:t>2019</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spTree>
    <p:extLst>
      <p:ext uri="{BB962C8B-B14F-4D97-AF65-F5344CB8AC3E}">
        <p14:creationId xmlns:p14="http://schemas.microsoft.com/office/powerpoint/2010/main" val="1925207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改进的迭代尺度法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99342" y="530993"/>
                <a:ext cx="8343900" cy="4856163"/>
              </a:xfrm>
            </p:spPr>
            <p:txBody>
              <a:bodyPr/>
              <a:lstStyle/>
              <a:p>
                <a:pPr marL="738187">
                  <a:lnSpc>
                    <a:spcPct val="80000"/>
                  </a:lnSpc>
                </a:pPr>
                <a:endParaRPr lang="en-US" altLang="zh-CN" dirty="0">
                  <a:latin typeface="宋体" panose="02010600030101010101" pitchFamily="2" charset="-122"/>
                  <a:ea typeface="宋体" panose="02010600030101010101" pitchFamily="2" charset="-122"/>
                </a:endParaRPr>
              </a:p>
              <a:p>
                <a:pPr marL="738187">
                  <a:lnSpc>
                    <a:spcPct val="80000"/>
                  </a:lnSpc>
                </a:pPr>
                <a:r>
                  <a:rPr lang="zh-CN" altLang="en-US" dirty="0">
                    <a:latin typeface="宋体" panose="02010600030101010101" pitchFamily="2" charset="-122"/>
                    <a:ea typeface="宋体" panose="02010600030101010101" pitchFamily="2" charset="-122"/>
                  </a:rPr>
                  <a:t>算法 （改进的迭代尺度算法</a:t>
                </a:r>
                <a:r>
                  <a:rPr lang="en-US" altLang="zh-CN" dirty="0">
                    <a:latin typeface="宋体" panose="02010600030101010101" pitchFamily="2" charset="-122"/>
                    <a:ea typeface="宋体" panose="02010600030101010101" pitchFamily="2" charset="-122"/>
                  </a:rPr>
                  <a:t>IIS</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946150" lvl="1">
                  <a:lnSpc>
                    <a:spcPct val="80000"/>
                  </a:lnSpc>
                </a:pPr>
                <a:r>
                  <a:rPr lang="zh-CN" altLang="en-US" dirty="0">
                    <a:latin typeface="宋体" panose="02010600030101010101" pitchFamily="2" charset="-122"/>
                    <a:ea typeface="宋体" panose="02010600030101010101" pitchFamily="2" charset="-122"/>
                  </a:rPr>
                  <a:t>输入：特征函数</a:t>
                </a:r>
                <a14:m>
                  <m:oMath xmlns:m="http://schemas.openxmlformats.org/officeDocument/2006/math">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𝑓</m:t>
                        </m:r>
                      </m:e>
                      <m:sub>
                        <m:r>
                          <a:rPr lang="en-US" altLang="zh-CN" b="0" i="1" smtClean="0">
                            <a:latin typeface="Cambria Math" panose="02040503050406030204" pitchFamily="18" charset="0"/>
                            <a:ea typeface="宋体" panose="02010600030101010101" pitchFamily="2" charset="-122"/>
                          </a:rPr>
                          <m:t>1</m:t>
                        </m:r>
                      </m:sub>
                    </m:sSub>
                    <m:r>
                      <a:rPr lang="en-US" altLang="zh-CN" b="0" i="1" smtClean="0">
                        <a:latin typeface="Cambria Math" panose="02040503050406030204" pitchFamily="18" charset="0"/>
                        <a:ea typeface="宋体" panose="02010600030101010101" pitchFamily="2" charset="-122"/>
                      </a:rPr>
                      <m:t>,</m:t>
                    </m:r>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𝑓</m:t>
                        </m:r>
                      </m:e>
                      <m:sub>
                        <m:r>
                          <a:rPr lang="en-US" altLang="zh-CN" b="0" i="1" smtClean="0">
                            <a:latin typeface="Cambria Math" panose="02040503050406030204" pitchFamily="18" charset="0"/>
                            <a:ea typeface="宋体" panose="02010600030101010101" pitchFamily="2" charset="-122"/>
                          </a:rPr>
                          <m:t>2</m:t>
                        </m:r>
                      </m:sub>
                    </m:sSub>
                    <m:r>
                      <a:rPr lang="en-US" altLang="zh-CN" b="0" i="1" smtClean="0">
                        <a:latin typeface="Cambria Math" panose="02040503050406030204" pitchFamily="18" charset="0"/>
                        <a:ea typeface="宋体" panose="02010600030101010101" pitchFamily="2" charset="-122"/>
                      </a:rPr>
                      <m:t>,…,</m:t>
                    </m:r>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𝑓</m:t>
                        </m:r>
                      </m:e>
                      <m:sub>
                        <m:r>
                          <a:rPr lang="en-US" altLang="zh-CN" b="0" i="1" smtClean="0">
                            <a:latin typeface="Cambria Math" panose="02040503050406030204" pitchFamily="18" charset="0"/>
                            <a:ea typeface="宋体" panose="02010600030101010101" pitchFamily="2" charset="-122"/>
                          </a:rPr>
                          <m:t>𝑛</m:t>
                        </m:r>
                      </m:sub>
                    </m:sSub>
                  </m:oMath>
                </a14:m>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经验分布</a:t>
                </a:r>
                <a14:m>
                  <m:oMath xmlns:m="http://schemas.openxmlformats.org/officeDocument/2006/math">
                    <m:acc>
                      <m:accPr>
                        <m:chr m:val="̃"/>
                        <m:ctrlPr>
                          <a:rPr lang="zh-CN" altLang="en-US" i="1" smtClean="0">
                            <a:latin typeface="Cambria Math" panose="02040503050406030204" pitchFamily="18" charset="0"/>
                            <a:ea typeface="宋体" panose="02010600030101010101" pitchFamily="2" charset="-122"/>
                          </a:rPr>
                        </m:ctrlPr>
                      </m:accPr>
                      <m:e>
                        <m:r>
                          <a:rPr lang="en-US" altLang="zh-CN" b="0" i="1" smtClean="0">
                            <a:latin typeface="Cambria Math" panose="02040503050406030204" pitchFamily="18" charset="0"/>
                            <a:ea typeface="宋体" panose="02010600030101010101" pitchFamily="2" charset="-122"/>
                          </a:rPr>
                          <m:t>𝑃</m:t>
                        </m:r>
                      </m:e>
                    </m:acc>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𝑋</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𝑌</m:t>
                        </m:r>
                      </m:e>
                    </m:d>
                    <m:r>
                      <a:rPr lang="en-US" altLang="zh-CN" b="0" i="1" smtClean="0">
                        <a:latin typeface="Cambria Math" panose="02040503050406030204" pitchFamily="18" charset="0"/>
                        <a:ea typeface="宋体" panose="02010600030101010101" pitchFamily="2" charset="-122"/>
                      </a:rPr>
                      <m:t>,</m:t>
                    </m:r>
                    <m:r>
                      <a:rPr lang="zh-CN" altLang="en-US" i="1">
                        <a:latin typeface="Cambria Math" panose="02040503050406030204" pitchFamily="18" charset="0"/>
                        <a:ea typeface="宋体" panose="02010600030101010101" pitchFamily="2" charset="-122"/>
                      </a:rPr>
                      <m:t>模型</m:t>
                    </m:r>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𝑃</m:t>
                        </m:r>
                      </m:e>
                      <m:sub>
                        <m:r>
                          <a:rPr lang="en-US" altLang="zh-CN" b="0" i="1" smtClean="0">
                            <a:latin typeface="Cambria Math" panose="02040503050406030204" pitchFamily="18" charset="0"/>
                            <a:ea typeface="宋体" panose="02010600030101010101" pitchFamily="2" charset="-122"/>
                          </a:rPr>
                          <m:t>𝑤</m:t>
                        </m:r>
                      </m:sub>
                    </m:sSub>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𝑦</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𝑥</m:t>
                    </m:r>
                    <m:r>
                      <a:rPr lang="en-US" altLang="zh-CN" b="0" i="1" smtClean="0">
                        <a:latin typeface="Cambria Math" panose="02040503050406030204" pitchFamily="18" charset="0"/>
                        <a:ea typeface="宋体" panose="02010600030101010101" pitchFamily="2" charset="-122"/>
                      </a:rPr>
                      <m:t>)</m:t>
                    </m:r>
                  </m:oMath>
                </a14:m>
                <a:endParaRPr lang="en-US" altLang="zh-CN" dirty="0">
                  <a:latin typeface="宋体" panose="02010600030101010101" pitchFamily="2" charset="-122"/>
                  <a:ea typeface="宋体" panose="02010600030101010101" pitchFamily="2" charset="-122"/>
                </a:endParaRPr>
              </a:p>
              <a:p>
                <a:pPr marL="946150" lvl="1">
                  <a:lnSpc>
                    <a:spcPct val="80000"/>
                  </a:lnSpc>
                </a:pPr>
                <a:r>
                  <a:rPr lang="zh-CN" altLang="en-US" dirty="0">
                    <a:latin typeface="宋体" panose="02010600030101010101" pitchFamily="2" charset="-122"/>
                    <a:ea typeface="宋体" panose="02010600030101010101" pitchFamily="2" charset="-122"/>
                  </a:rPr>
                  <a:t>输出：最优参数值</a:t>
                </a:r>
                <a14:m>
                  <m:oMath xmlns:m="http://schemas.openxmlformats.org/officeDocument/2006/math">
                    <m:sSubSup>
                      <m:sSubSupPr>
                        <m:ctrlPr>
                          <a:rPr lang="en-US" altLang="zh-CN" b="0" i="1" dirty="0" smtClean="0">
                            <a:latin typeface="Cambria Math" panose="02040503050406030204" pitchFamily="18" charset="0"/>
                            <a:ea typeface="宋体" panose="02010600030101010101" pitchFamily="2" charset="-122"/>
                          </a:rPr>
                        </m:ctrlPr>
                      </m:sSubSupPr>
                      <m:e>
                        <m:r>
                          <m:rPr>
                            <m:sty m:val="p"/>
                          </m:rPr>
                          <a:rPr lang="en-US" altLang="zh-CN" i="1" dirty="0">
                            <a:latin typeface="Cambria Math" panose="02040503050406030204" pitchFamily="18" charset="0"/>
                            <a:ea typeface="宋体" panose="02010600030101010101" pitchFamily="2" charset="-122"/>
                          </a:rPr>
                          <m:t>w</m:t>
                        </m:r>
                      </m:e>
                      <m:sub>
                        <m:r>
                          <m:rPr>
                            <m:sty m:val="p"/>
                          </m:rPr>
                          <a:rPr lang="en-US" altLang="zh-CN" b="0" i="0" dirty="0" smtClean="0">
                            <a:latin typeface="Cambria Math" panose="02040503050406030204" pitchFamily="18" charset="0"/>
                            <a:ea typeface="宋体" panose="02010600030101010101" pitchFamily="2" charset="-122"/>
                          </a:rPr>
                          <m:t>i</m:t>
                        </m:r>
                      </m:sub>
                      <m:sup>
                        <m:r>
                          <a:rPr lang="en-US" altLang="zh-CN" b="0" i="0" dirty="0" smtClean="0">
                            <a:latin typeface="Cambria Math" panose="02040503050406030204" pitchFamily="18" charset="0"/>
                            <a:ea typeface="宋体" panose="02010600030101010101" pitchFamily="2" charset="-122"/>
                          </a:rPr>
                          <m:t>∗</m:t>
                        </m:r>
                      </m:sup>
                    </m:sSubSup>
                    <m:r>
                      <a:rPr lang="en-US" altLang="zh-CN" b="0" i="0" dirty="0" smtClean="0">
                        <a:latin typeface="Cambria Math" panose="02040503050406030204" pitchFamily="18" charset="0"/>
                        <a:ea typeface="宋体" panose="02010600030101010101" pitchFamily="2" charset="-122"/>
                      </a:rPr>
                      <m:t>;</m:t>
                    </m:r>
                    <m:r>
                      <a:rPr lang="zh-CN" altLang="en-US" i="1" dirty="0">
                        <a:latin typeface="Cambria Math" panose="02040503050406030204" pitchFamily="18" charset="0"/>
                        <a:ea typeface="宋体" panose="02010600030101010101" pitchFamily="2" charset="-122"/>
                      </a:rPr>
                      <m:t>最优</m:t>
                    </m:r>
                  </m:oMath>
                </a14:m>
                <a:r>
                  <a:rPr lang="zh-CN" altLang="en-US" dirty="0">
                    <a:latin typeface="宋体" panose="02010600030101010101" pitchFamily="2" charset="-122"/>
                    <a:ea typeface="宋体" panose="02010600030101010101" pitchFamily="2" charset="-122"/>
                  </a:rPr>
                  <a:t>模型</a:t>
                </a:r>
                <a14:m>
                  <m:oMath xmlns:m="http://schemas.openxmlformats.org/officeDocument/2006/math">
                    <m:sSub>
                      <m:sSubPr>
                        <m:ctrlPr>
                          <a:rPr lang="en-US" altLang="zh-CN" b="0" i="1" dirty="0" smtClean="0">
                            <a:latin typeface="Cambria Math" panose="02040503050406030204" pitchFamily="18" charset="0"/>
                            <a:ea typeface="宋体" panose="02010600030101010101" pitchFamily="2" charset="-122"/>
                          </a:rPr>
                        </m:ctrlPr>
                      </m:sSubPr>
                      <m:e>
                        <m:r>
                          <a:rPr lang="en-US" altLang="zh-CN" b="0" i="1" dirty="0" smtClean="0">
                            <a:latin typeface="Cambria Math" panose="02040503050406030204" pitchFamily="18" charset="0"/>
                            <a:ea typeface="宋体" panose="02010600030101010101" pitchFamily="2" charset="-122"/>
                          </a:rPr>
                          <m:t>𝑃</m:t>
                        </m:r>
                      </m:e>
                      <m:sub>
                        <m:sSup>
                          <m:sSupPr>
                            <m:ctrlPr>
                              <a:rPr lang="en-US" altLang="zh-CN" b="0" i="1" dirty="0" smtClean="0">
                                <a:latin typeface="Cambria Math" panose="02040503050406030204" pitchFamily="18" charset="0"/>
                                <a:ea typeface="宋体" panose="02010600030101010101" pitchFamily="2" charset="-122"/>
                              </a:rPr>
                            </m:ctrlPr>
                          </m:sSupPr>
                          <m:e>
                            <m:r>
                              <a:rPr lang="en-US" altLang="zh-CN" b="0" i="1" dirty="0" smtClean="0">
                                <a:latin typeface="Cambria Math" panose="02040503050406030204" pitchFamily="18" charset="0"/>
                                <a:ea typeface="宋体" panose="02010600030101010101" pitchFamily="2" charset="-122"/>
                              </a:rPr>
                              <m:t>𝑤</m:t>
                            </m:r>
                          </m:e>
                          <m:sup>
                            <m:r>
                              <a:rPr lang="en-US" altLang="zh-CN" b="0" i="1" dirty="0" smtClean="0">
                                <a:latin typeface="Cambria Math" panose="02040503050406030204" pitchFamily="18" charset="0"/>
                                <a:ea typeface="宋体" panose="02010600030101010101" pitchFamily="2" charset="-122"/>
                              </a:rPr>
                              <m:t>∗</m:t>
                            </m:r>
                          </m:sup>
                        </m:sSup>
                      </m:sub>
                    </m:sSub>
                  </m:oMath>
                </a14:m>
                <a:endParaRPr lang="en-US" altLang="zh-CN" dirty="0">
                  <a:latin typeface="宋体" panose="02010600030101010101" pitchFamily="2" charset="-122"/>
                  <a:ea typeface="宋体" panose="02010600030101010101" pitchFamily="2" charset="-122"/>
                </a:endParaRPr>
              </a:p>
              <a:p>
                <a:pPr marL="946150" lvl="1">
                  <a:lnSpc>
                    <a:spcPct val="80000"/>
                  </a:lnSpc>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对所有</a:t>
                </a:r>
                <a14:m>
                  <m:oMath xmlns:m="http://schemas.openxmlformats.org/officeDocument/2006/math">
                    <m:r>
                      <a:rPr lang="en-US" altLang="zh-CN" b="0" i="1" smtClean="0">
                        <a:latin typeface="Cambria Math" panose="02040503050406030204" pitchFamily="18" charset="0"/>
                        <a:ea typeface="宋体" panose="02010600030101010101" pitchFamily="2" charset="-122"/>
                      </a:rPr>
                      <m:t>𝑖</m:t>
                    </m:r>
                    <m:r>
                      <a:rPr lang="en-US" altLang="zh-CN" b="0" i="1" smtClean="0">
                        <a:latin typeface="Cambria Math" panose="02040503050406030204" pitchFamily="18" charset="0"/>
                        <a:ea typeface="宋体" panose="02010600030101010101" pitchFamily="2" charset="-122"/>
                      </a:rPr>
                      <m:t>∈</m:t>
                    </m:r>
                    <m:d>
                      <m:dPr>
                        <m:begChr m:val="{"/>
                        <m:endChr m:val="}"/>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1,2,….</m:t>
                        </m:r>
                        <m:r>
                          <a:rPr lang="en-US" altLang="zh-CN" b="0" i="1" smtClean="0">
                            <a:latin typeface="Cambria Math" panose="02040503050406030204" pitchFamily="18" charset="0"/>
                            <a:ea typeface="宋体" panose="02010600030101010101" pitchFamily="2" charset="-122"/>
                          </a:rPr>
                          <m:t>𝑛</m:t>
                        </m:r>
                      </m:e>
                    </m:d>
                    <m:r>
                      <a:rPr lang="zh-CN" altLang="en-US" i="1">
                        <a:latin typeface="Cambria Math" panose="02040503050406030204" pitchFamily="18" charset="0"/>
                        <a:ea typeface="宋体" panose="02010600030101010101" pitchFamily="2" charset="-122"/>
                      </a:rPr>
                      <m:t>，</m:t>
                    </m:r>
                    <m:r>
                      <a:rPr lang="zh-CN" altLang="en-US" i="1" smtClean="0">
                        <a:latin typeface="Cambria Math" panose="02040503050406030204" pitchFamily="18" charset="0"/>
                        <a:ea typeface="宋体" panose="02010600030101010101" pitchFamily="2" charset="-122"/>
                      </a:rPr>
                      <m:t>取</m:t>
                    </m:r>
                  </m:oMath>
                </a14:m>
                <a:r>
                  <a:rPr lang="zh-CN" altLang="en-US" dirty="0">
                    <a:latin typeface="宋体" panose="02010600030101010101" pitchFamily="2" charset="-122"/>
                    <a:ea typeface="宋体" panose="02010600030101010101" pitchFamily="2" charset="-122"/>
                  </a:rPr>
                  <a:t>初值</a:t>
                </a:r>
                <a14:m>
                  <m:oMath xmlns:m="http://schemas.openxmlformats.org/officeDocument/2006/math">
                    <m:sSub>
                      <m:sSubPr>
                        <m:ctrlPr>
                          <a:rPr lang="en-US" altLang="zh-CN" b="0" i="1" dirty="0" smtClean="0">
                            <a:latin typeface="Cambria Math" panose="02040503050406030204" pitchFamily="18" charset="0"/>
                            <a:ea typeface="宋体" panose="02010600030101010101" pitchFamily="2" charset="-122"/>
                          </a:rPr>
                        </m:ctrlPr>
                      </m:sSubPr>
                      <m:e>
                        <m:r>
                          <a:rPr lang="en-US" altLang="zh-CN" b="0" i="1" dirty="0" smtClean="0">
                            <a:latin typeface="Cambria Math" panose="02040503050406030204" pitchFamily="18" charset="0"/>
                            <a:ea typeface="宋体" panose="02010600030101010101" pitchFamily="2" charset="-122"/>
                          </a:rPr>
                          <m:t>𝑤</m:t>
                        </m:r>
                      </m:e>
                      <m:sub>
                        <m:r>
                          <a:rPr lang="en-US" altLang="zh-CN" b="0" i="1" dirty="0" smtClean="0">
                            <a:latin typeface="Cambria Math" panose="02040503050406030204" pitchFamily="18" charset="0"/>
                            <a:ea typeface="宋体" panose="02010600030101010101" pitchFamily="2" charset="-122"/>
                          </a:rPr>
                          <m:t>𝑖</m:t>
                        </m:r>
                      </m:sub>
                    </m:sSub>
                    <m:r>
                      <a:rPr lang="en-US" altLang="zh-CN" b="0" i="1" dirty="0" smtClean="0">
                        <a:latin typeface="Cambria Math" panose="02040503050406030204" pitchFamily="18" charset="0"/>
                        <a:ea typeface="宋体" panose="02010600030101010101" pitchFamily="2" charset="-122"/>
                      </a:rPr>
                      <m:t>=0</m:t>
                    </m:r>
                  </m:oMath>
                </a14:m>
                <a:endParaRPr lang="en-US" altLang="zh-CN" dirty="0">
                  <a:latin typeface="宋体" panose="02010600030101010101" pitchFamily="2" charset="-122"/>
                  <a:ea typeface="宋体" panose="02010600030101010101" pitchFamily="2" charset="-122"/>
                </a:endParaRPr>
              </a:p>
              <a:p>
                <a:pPr marL="946150" lvl="1">
                  <a:lnSpc>
                    <a:spcPct val="80000"/>
                  </a:lnSpc>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对每一个</a:t>
                </a:r>
                <a14:m>
                  <m:oMath xmlns:m="http://schemas.openxmlformats.org/officeDocument/2006/math">
                    <m:r>
                      <a:rPr lang="en-US" altLang="zh-CN" b="0" i="1" smtClean="0">
                        <a:latin typeface="Cambria Math" panose="02040503050406030204" pitchFamily="18" charset="0"/>
                        <a:ea typeface="宋体" panose="02010600030101010101" pitchFamily="2" charset="-122"/>
                      </a:rPr>
                      <m:t>𝑖</m:t>
                    </m:r>
                    <m:r>
                      <a:rPr lang="en-US" altLang="zh-CN" b="0" i="1" smtClean="0">
                        <a:latin typeface="Cambria Math" panose="02040503050406030204" pitchFamily="18" charset="0"/>
                        <a:ea typeface="宋体" panose="02010600030101010101" pitchFamily="2" charset="-122"/>
                      </a:rPr>
                      <m:t>∈</m:t>
                    </m:r>
                    <m:d>
                      <m:dPr>
                        <m:begChr m:val="{"/>
                        <m:endChr m:val="}"/>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1,2,…,</m:t>
                        </m:r>
                        <m:r>
                          <a:rPr lang="en-US" altLang="zh-CN" b="0" i="1" smtClean="0">
                            <a:latin typeface="Cambria Math" panose="02040503050406030204" pitchFamily="18" charset="0"/>
                            <a:ea typeface="宋体" panose="02010600030101010101" pitchFamily="2" charset="-122"/>
                          </a:rPr>
                          <m:t>𝑛</m:t>
                        </m:r>
                      </m:e>
                    </m:d>
                  </m:oMath>
                </a14:m>
                <a:endParaRPr lang="en-US" altLang="zh-CN" b="0" dirty="0">
                  <a:latin typeface="宋体" panose="02010600030101010101" pitchFamily="2" charset="-122"/>
                  <a:ea typeface="宋体" panose="02010600030101010101" pitchFamily="2" charset="-122"/>
                </a:endParaRPr>
              </a:p>
              <a:p>
                <a:pPr marL="946150" lvl="1">
                  <a:lnSpc>
                    <a:spcPct val="80000"/>
                  </a:lnSpc>
                </a:pPr>
                <a:endParaRPr lang="en-US" altLang="zh-CN" dirty="0">
                  <a:latin typeface="宋体" panose="02010600030101010101" pitchFamily="2" charset="-122"/>
                  <a:ea typeface="宋体" panose="02010600030101010101" pitchFamily="2" charset="-122"/>
                </a:endParaRPr>
              </a:p>
              <a:p>
                <a:pPr marL="946150" lvl="1">
                  <a:lnSpc>
                    <a:spcPct val="80000"/>
                  </a:lnSpc>
                </a:pPr>
                <a:endParaRPr lang="en-US" altLang="zh-CN" dirty="0">
                  <a:latin typeface="宋体" panose="02010600030101010101" pitchFamily="2" charset="-122"/>
                  <a:ea typeface="宋体" panose="02010600030101010101" pitchFamily="2" charset="-122"/>
                </a:endParaRPr>
              </a:p>
              <a:p>
                <a:pPr marL="946150" lvl="1">
                  <a:lnSpc>
                    <a:spcPct val="80000"/>
                  </a:lnSpc>
                </a:pPr>
                <a:endParaRPr lang="en-US" altLang="zh-CN" dirty="0">
                  <a:latin typeface="宋体" panose="02010600030101010101" pitchFamily="2" charset="-122"/>
                  <a:ea typeface="宋体" panose="02010600030101010101" pitchFamily="2" charset="-122"/>
                </a:endParaRPr>
              </a:p>
              <a:p>
                <a:pPr marL="946150" lvl="1">
                  <a:lnSpc>
                    <a:spcPct val="80000"/>
                  </a:lnSpc>
                </a:pPr>
                <a:endParaRPr lang="en-US" altLang="zh-CN" dirty="0">
                  <a:latin typeface="宋体" panose="02010600030101010101" pitchFamily="2" charset="-122"/>
                  <a:ea typeface="宋体" panose="02010600030101010101" pitchFamily="2" charset="-122"/>
                </a:endParaRPr>
              </a:p>
              <a:p>
                <a:pPr marL="758825" lvl="1" indent="0">
                  <a:lnSpc>
                    <a:spcPct val="80000"/>
                  </a:lnSpc>
                  <a:buNone/>
                </a:pPr>
                <a:endParaRPr lang="en-US" altLang="zh-CN" dirty="0">
                  <a:latin typeface="宋体" panose="02010600030101010101" pitchFamily="2" charset="-122"/>
                  <a:ea typeface="宋体" panose="02010600030101010101" pitchFamily="2" charset="-122"/>
                </a:endParaRPr>
              </a:p>
              <a:p>
                <a:pPr marL="1101725" lvl="1" indent="-342900">
                  <a:lnSpc>
                    <a:spcPct val="80000"/>
                  </a:lnSpc>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如果不是所有的</a:t>
                </a:r>
                <a14:m>
                  <m:oMath xmlns:m="http://schemas.openxmlformats.org/officeDocument/2006/math">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𝑤</m:t>
                        </m:r>
                      </m:e>
                      <m:sub>
                        <m:r>
                          <a:rPr lang="en-US" altLang="zh-CN" b="0" i="1" smtClean="0">
                            <a:latin typeface="Cambria Math" panose="02040503050406030204" pitchFamily="18" charset="0"/>
                            <a:ea typeface="宋体" panose="02010600030101010101" pitchFamily="2" charset="-122"/>
                          </a:rPr>
                          <m:t>𝑖</m:t>
                        </m:r>
                      </m:sub>
                    </m:sSub>
                    <m:r>
                      <a:rPr lang="zh-CN" altLang="en-US" i="1">
                        <a:latin typeface="Cambria Math" panose="02040503050406030204" pitchFamily="18" charset="0"/>
                        <a:ea typeface="宋体" panose="02010600030101010101" pitchFamily="2" charset="-122"/>
                      </a:rPr>
                      <m:t>都</m:t>
                    </m:r>
                  </m:oMath>
                </a14:m>
                <a:r>
                  <a:rPr lang="zh-CN" altLang="en-US" dirty="0">
                    <a:latin typeface="宋体" panose="02010600030101010101" pitchFamily="2" charset="-122"/>
                    <a:ea typeface="宋体" panose="02010600030101010101" pitchFamily="2" charset="-122"/>
                  </a:rPr>
                  <a:t>收敛，重复</a:t>
                </a:r>
                <a:r>
                  <a:rPr lang="en-US" altLang="zh-CN" dirty="0">
                    <a:latin typeface="宋体" panose="02010600030101010101" pitchFamily="2" charset="-122"/>
                    <a:ea typeface="宋体" panose="02010600030101010101" pitchFamily="2" charset="-122"/>
                  </a:rPr>
                  <a:t>(2)</a:t>
                </a:r>
              </a:p>
              <a:p>
                <a:pPr marL="738187">
                  <a:lnSpc>
                    <a:spcPct val="80000"/>
                  </a:lnSpc>
                </a:pPr>
                <a:endParaRPr lang="en-US" altLang="zh-CN"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99342" y="530993"/>
                <a:ext cx="8343900" cy="4856163"/>
              </a:xfrm>
              <a:blipFill>
                <a:blip r:embed="rId3"/>
                <a:stretch>
                  <a:fillRect b="-27102"/>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             </a:t>
            </a:r>
            <a:r>
              <a:rPr lang="zh-CN" altLang="en-GB" dirty="0">
                <a:latin typeface="宋体" panose="02010600030101010101" pitchFamily="2" charset="-122"/>
              </a:rPr>
              <a:t>北京邮电大学 </a:t>
            </a:r>
            <a:r>
              <a:rPr lang="zh-CN" altLang="en-US" dirty="0">
                <a:latin typeface="宋体" panose="02010600030101010101" pitchFamily="2" charset="-122"/>
              </a:rPr>
              <a:t>数据科学与服务</a:t>
            </a:r>
            <a:r>
              <a:rPr lang="zh-CN" altLang="en-GB" dirty="0">
                <a:latin typeface="宋体" panose="02010600030101010101" pitchFamily="2" charset="-122"/>
              </a:rPr>
              <a:t>中心</a:t>
            </a:r>
            <a:endParaRPr lang="zh-CN" altLang="en-US" dirty="0">
              <a:latin typeface="宋体" panose="02010600030101010101" pitchFamily="2" charset="-122"/>
            </a:endParaRPr>
          </a:p>
        </p:txBody>
      </p:sp>
      <p:pic>
        <p:nvPicPr>
          <p:cNvPr id="6" name="图片 5"/>
          <p:cNvPicPr>
            <a:picLocks noChangeAspect="1"/>
          </p:cNvPicPr>
          <p:nvPr/>
        </p:nvPicPr>
        <p:blipFill>
          <a:blip r:embed="rId4"/>
          <a:stretch>
            <a:fillRect/>
          </a:stretch>
        </p:blipFill>
        <p:spPr>
          <a:xfrm>
            <a:off x="1739499" y="5480435"/>
            <a:ext cx="4143375" cy="495300"/>
          </a:xfrm>
          <a:prstGeom prst="rect">
            <a:avLst/>
          </a:prstGeom>
        </p:spPr>
      </p:pic>
      <p:pic>
        <p:nvPicPr>
          <p:cNvPr id="8" name="图片 7"/>
          <p:cNvPicPr>
            <a:picLocks noChangeAspect="1"/>
          </p:cNvPicPr>
          <p:nvPr/>
        </p:nvPicPr>
        <p:blipFill>
          <a:blip r:embed="rId5"/>
          <a:stretch>
            <a:fillRect/>
          </a:stretch>
        </p:blipFill>
        <p:spPr>
          <a:xfrm>
            <a:off x="1475654" y="3727835"/>
            <a:ext cx="6391275" cy="1752600"/>
          </a:xfrm>
          <a:prstGeom prst="rect">
            <a:avLst/>
          </a:prstGeom>
        </p:spPr>
      </p:pic>
    </p:spTree>
    <p:extLst>
      <p:ext uri="{BB962C8B-B14F-4D97-AF65-F5344CB8AC3E}">
        <p14:creationId xmlns:p14="http://schemas.microsoft.com/office/powerpoint/2010/main" val="3755452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拟牛顿法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738187"/>
                <a:r>
                  <a:rPr lang="zh-CN" altLang="en-US" sz="2400" dirty="0">
                    <a:latin typeface="宋体" panose="02010600030101010101" pitchFamily="2" charset="-122"/>
                    <a:ea typeface="宋体" panose="02010600030101010101" pitchFamily="2" charset="-122"/>
                  </a:rPr>
                  <a:t>牛顿法也是求解无约束最优化问题的常用方法，有收敛速度快的优点。具体地，当要求解</a:t>
                </a:r>
                <a14:m>
                  <m:oMath xmlns:m="http://schemas.openxmlformats.org/officeDocument/2006/math">
                    <m:r>
                      <m:rPr>
                        <m:sty m:val="p"/>
                      </m:rPr>
                      <a:rPr lang="en-US" altLang="zh-CN" sz="2400" i="1" dirty="0">
                        <a:latin typeface="Cambria Math" panose="02040503050406030204" pitchFamily="18" charset="0"/>
                        <a:ea typeface="宋体" panose="02010600030101010101" pitchFamily="2" charset="-122"/>
                      </a:rPr>
                      <m:t>min</m:t>
                    </m:r>
                    <m:r>
                      <a:rPr lang="en-US" altLang="zh-CN" sz="2400" b="0" i="1" dirty="0" smtClean="0">
                        <a:latin typeface="Cambria Math" panose="02040503050406030204" pitchFamily="18" charset="0"/>
                        <a:ea typeface="宋体" panose="02010600030101010101" pitchFamily="2" charset="-122"/>
                      </a:rPr>
                      <m:t>𝜃</m:t>
                    </m:r>
                    <m:r>
                      <a:rPr lang="en-US" altLang="zh-CN" sz="2400" b="0" i="1" dirty="0" smtClean="0">
                        <a:latin typeface="Cambria Math" panose="02040503050406030204" pitchFamily="18" charset="0"/>
                        <a:ea typeface="宋体" panose="02010600030101010101" pitchFamily="2" charset="-122"/>
                      </a:rPr>
                      <m:t>(</m:t>
                    </m:r>
                    <m:r>
                      <a:rPr lang="en-US" altLang="zh-CN" sz="2400" b="0" i="1" dirty="0" smtClean="0">
                        <a:latin typeface="Cambria Math" panose="02040503050406030204" pitchFamily="18" charset="0"/>
                        <a:ea typeface="宋体" panose="02010600030101010101" pitchFamily="2" charset="-122"/>
                      </a:rPr>
                      <m:t>𝑥</m:t>
                    </m:r>
                    <m:r>
                      <a:rPr lang="en-US" altLang="zh-CN" sz="2400" b="0" i="1" dirty="0" smtClean="0">
                        <a:latin typeface="Cambria Math" panose="02040503050406030204" pitchFamily="18" charset="0"/>
                        <a:ea typeface="宋体" panose="02010600030101010101" pitchFamily="2" charset="-122"/>
                      </a:rPr>
                      <m:t>)</m:t>
                    </m:r>
                  </m:oMath>
                </a14:m>
                <a:r>
                  <a:rPr lang="zh-CN" altLang="en-US" sz="2400" dirty="0">
                    <a:latin typeface="宋体" panose="02010600030101010101" pitchFamily="2" charset="-122"/>
                    <a:ea typeface="宋体" panose="02010600030101010101" pitchFamily="2" charset="-122"/>
                  </a:rPr>
                  <a:t>时，如果</a:t>
                </a:r>
                <a14:m>
                  <m:oMath xmlns:m="http://schemas.openxmlformats.org/officeDocument/2006/math">
                    <m:r>
                      <a:rPr lang="en-US" altLang="zh-CN" sz="2400" b="0" i="1" smtClean="0">
                        <a:latin typeface="Cambria Math" panose="02040503050406030204" pitchFamily="18" charset="0"/>
                        <a:ea typeface="宋体" panose="02010600030101010101" pitchFamily="2" charset="-122"/>
                      </a:rPr>
                      <m:t>𝜃</m:t>
                    </m:r>
                  </m:oMath>
                </a14:m>
                <a:r>
                  <a:rPr lang="zh-CN" altLang="en-US" sz="2400" dirty="0">
                    <a:latin typeface="宋体" panose="02010600030101010101" pitchFamily="2" charset="-122"/>
                    <a:ea typeface="宋体" panose="02010600030101010101" pitchFamily="2" charset="-122"/>
                  </a:rPr>
                  <a:t>可导，那么可以通过迭代公式</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左</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738187"/>
                <a:endParaRPr lang="en-US" altLang="zh-CN" sz="2400" dirty="0">
                  <a:latin typeface="宋体" panose="02010600030101010101" pitchFamily="2" charset="-122"/>
                  <a:ea typeface="宋体" panose="02010600030101010101" pitchFamily="2" charset="-122"/>
                </a:endParaRPr>
              </a:p>
              <a:p>
                <a:pPr marL="738187"/>
                <a:r>
                  <a:rPr lang="zh-CN" altLang="en-US" sz="2400" dirty="0">
                    <a:latin typeface="宋体" panose="02010600030101010101" pitchFamily="2" charset="-122"/>
                    <a:ea typeface="宋体" panose="02010600030101010101" pitchFamily="2" charset="-122"/>
                  </a:rPr>
                  <a:t>当</a:t>
                </a:r>
                <a:r>
                  <a:rPr lang="en-US" altLang="zh-CN" sz="2400" dirty="0">
                    <a:latin typeface="宋体" panose="02010600030101010101" pitchFamily="2" charset="-122"/>
                    <a:ea typeface="宋体" panose="02010600030101010101" pitchFamily="2" charset="-122"/>
                  </a:rPr>
                  <a:t>θ</a:t>
                </a:r>
                <a:r>
                  <a:rPr lang="zh-CN" altLang="en-US" sz="2400" dirty="0">
                    <a:latin typeface="宋体" panose="02010600030101010101" pitchFamily="2" charset="-122"/>
                    <a:ea typeface="宋体" panose="02010600030101010101" pitchFamily="2" charset="-122"/>
                  </a:rPr>
                  <a:t>是向量时，牛顿法可以使用上式右表示</a:t>
                </a:r>
                <a:endParaRPr lang="en-US" altLang="zh-CN" sz="2400" dirty="0">
                  <a:latin typeface="宋体" panose="02010600030101010101" pitchFamily="2" charset="-122"/>
                  <a:ea typeface="宋体" panose="02010600030101010101" pitchFamily="2" charset="-122"/>
                </a:endParaRPr>
              </a:p>
              <a:p>
                <a:pPr marL="738187"/>
                <a:r>
                  <a:rPr lang="zh-CN" altLang="en-US" sz="2400" dirty="0">
                    <a:latin typeface="宋体" panose="02010600030101010101" pitchFamily="2" charset="-122"/>
                    <a:ea typeface="宋体" panose="02010600030101010101" pitchFamily="2" charset="-122"/>
                  </a:rPr>
                  <a:t>其中</a:t>
                </a:r>
                <a:r>
                  <a:rPr lang="en-US" altLang="zh-CN" sz="2400" dirty="0">
                    <a:latin typeface="宋体" panose="02010600030101010101" pitchFamily="2" charset="-122"/>
                    <a:ea typeface="宋体" panose="02010600030101010101" pitchFamily="2" charset="-122"/>
                  </a:rPr>
                  <a:t>H</a:t>
                </a:r>
                <a:r>
                  <a:rPr lang="zh-CN" altLang="en-US" sz="2400" dirty="0">
                    <a:latin typeface="宋体" panose="02010600030101010101" pitchFamily="2" charset="-122"/>
                    <a:ea typeface="宋体" panose="02010600030101010101" pitchFamily="2" charset="-122"/>
                  </a:rPr>
                  <a:t>叫做海森矩阵，</a:t>
                </a:r>
                <a14:m>
                  <m:oMath xmlns:m="http://schemas.openxmlformats.org/officeDocument/2006/math">
                    <m:sSup>
                      <m:sSupPr>
                        <m:ctrlPr>
                          <a:rPr lang="en-US" altLang="zh-CN" sz="2400" b="0" i="1" smtClean="0">
                            <a:latin typeface="Cambria Math" panose="02040503050406030204" pitchFamily="18" charset="0"/>
                            <a:ea typeface="宋体" panose="02010600030101010101" pitchFamily="2" charset="-122"/>
                          </a:rPr>
                        </m:ctrlPr>
                      </m:sSupPr>
                      <m:e>
                        <m:r>
                          <a:rPr lang="en-US" altLang="zh-CN" sz="2400" b="0" i="1" smtClean="0">
                            <a:latin typeface="Cambria Math" panose="02040503050406030204" pitchFamily="18" charset="0"/>
                            <a:ea typeface="宋体" panose="02010600030101010101" pitchFamily="2" charset="-122"/>
                          </a:rPr>
                          <m:t>𝐻</m:t>
                        </m:r>
                      </m:e>
                      <m:sup>
                        <m:r>
                          <a:rPr lang="en-US" altLang="zh-CN" sz="2400" b="0" i="1" smtClean="0">
                            <a:latin typeface="Cambria Math" panose="02040503050406030204" pitchFamily="18" charset="0"/>
                            <a:ea typeface="宋体" panose="02010600030101010101" pitchFamily="2" charset="-122"/>
                          </a:rPr>
                          <m:t>−1</m:t>
                        </m:r>
                      </m:sup>
                    </m:sSup>
                  </m:oMath>
                </a14:m>
                <a:r>
                  <a:rPr lang="zh-CN" altLang="en-US" sz="2400" dirty="0">
                    <a:latin typeface="宋体" panose="02010600030101010101" pitchFamily="2" charset="-122"/>
                    <a:ea typeface="宋体" panose="02010600030101010101" pitchFamily="2" charset="-122"/>
                  </a:rPr>
                  <a:t>表示的是海森矩阵的逆矩阵 ，其实就是目标函数对参数</a:t>
                </a:r>
                <a:r>
                  <a:rPr lang="en-US" altLang="zh-CN" sz="2400" dirty="0">
                    <a:latin typeface="宋体" panose="02010600030101010101" pitchFamily="2" charset="-122"/>
                    <a:ea typeface="宋体" panose="02010600030101010101" pitchFamily="2" charset="-122"/>
                  </a:rPr>
                  <a:t>θ</a:t>
                </a:r>
                <a:r>
                  <a:rPr lang="zh-CN" altLang="en-US" sz="2400" dirty="0">
                    <a:latin typeface="宋体" panose="02010600030101010101" pitchFamily="2" charset="-122"/>
                    <a:ea typeface="宋体" panose="02010600030101010101" pitchFamily="2" charset="-122"/>
                  </a:rPr>
                  <a:t>的二阶导数。</a:t>
                </a:r>
                <a:endParaRPr lang="en-US" altLang="zh-CN" sz="2400" dirty="0">
                  <a:latin typeface="宋体" panose="02010600030101010101" pitchFamily="2" charset="-122"/>
                  <a:ea typeface="宋体" panose="02010600030101010101" pitchFamily="2" charset="-122"/>
                </a:endParaRPr>
              </a:p>
              <a:p>
                <a:pPr marL="738187"/>
                <a:r>
                  <a:rPr lang="zh-CN" altLang="en-US" sz="2400" dirty="0">
                    <a:latin typeface="宋体" panose="02010600030101010101" pitchFamily="2" charset="-122"/>
                    <a:ea typeface="宋体" panose="02010600030101010101" pitchFamily="2" charset="-122"/>
                  </a:rPr>
                  <a:t>牛顿法收敛速度相比梯度下降法很快，而且由于海森矩阵的的逆在迭代中不断减小，起到逐渐缩小步长的效果</a:t>
                </a:r>
                <a:endParaRPr lang="en-US" altLang="zh-CN" sz="2400" dirty="0">
                  <a:latin typeface="宋体" panose="02010600030101010101" pitchFamily="2" charset="-122"/>
                  <a:ea typeface="宋体" panose="02010600030101010101" pitchFamily="2" charset="-122"/>
                </a:endParaRPr>
              </a:p>
              <a:p>
                <a:pPr marL="738187"/>
                <a:r>
                  <a:rPr lang="zh-CN" altLang="en-US" sz="2400" dirty="0">
                    <a:latin typeface="宋体" panose="02010600030101010101" pitchFamily="2" charset="-122"/>
                    <a:ea typeface="宋体" panose="02010600030101010101" pitchFamily="2" charset="-122"/>
                  </a:rPr>
                  <a:t>牛顿法的缺点就是计算海森矩阵的逆比较困难，消耗时间和计算资源。因此有了拟牛顿法。</a:t>
                </a:r>
                <a:endParaRPr lang="en-US" altLang="zh-CN" sz="24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t="-1757" r="-804"/>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             </a:t>
            </a:r>
            <a:r>
              <a:rPr lang="zh-CN" altLang="en-GB" dirty="0">
                <a:latin typeface="宋体" panose="02010600030101010101" pitchFamily="2" charset="-122"/>
              </a:rPr>
              <a:t>北京邮电大学 </a:t>
            </a:r>
            <a:r>
              <a:rPr lang="zh-CN" altLang="en-US" dirty="0">
                <a:latin typeface="宋体" panose="02010600030101010101" pitchFamily="2" charset="-122"/>
              </a:rPr>
              <a:t>数据科学与服务</a:t>
            </a:r>
            <a:r>
              <a:rPr lang="zh-CN" altLang="en-GB" dirty="0">
                <a:latin typeface="宋体" panose="02010600030101010101" pitchFamily="2" charset="-122"/>
              </a:rPr>
              <a:t>中心</a:t>
            </a:r>
            <a:endParaRPr lang="zh-CN" altLang="en-US" dirty="0">
              <a:latin typeface="宋体" panose="02010600030101010101" pitchFamily="2" charset="-122"/>
            </a:endParaRPr>
          </a:p>
        </p:txBody>
      </p:sp>
      <p:pic>
        <p:nvPicPr>
          <p:cNvPr id="5" name="图片 4"/>
          <p:cNvPicPr>
            <a:picLocks noChangeAspect="1"/>
          </p:cNvPicPr>
          <p:nvPr/>
        </p:nvPicPr>
        <p:blipFill>
          <a:blip r:embed="rId4"/>
          <a:stretch>
            <a:fillRect/>
          </a:stretch>
        </p:blipFill>
        <p:spPr>
          <a:xfrm>
            <a:off x="1943206" y="2353661"/>
            <a:ext cx="1619250" cy="685800"/>
          </a:xfrm>
          <a:prstGeom prst="rect">
            <a:avLst/>
          </a:prstGeom>
        </p:spPr>
      </p:pic>
      <p:pic>
        <p:nvPicPr>
          <p:cNvPr id="6" name="图片 5"/>
          <p:cNvPicPr>
            <a:picLocks noChangeAspect="1"/>
          </p:cNvPicPr>
          <p:nvPr/>
        </p:nvPicPr>
        <p:blipFill>
          <a:blip r:embed="rId5"/>
          <a:stretch>
            <a:fillRect/>
          </a:stretch>
        </p:blipFill>
        <p:spPr>
          <a:xfrm>
            <a:off x="4618778" y="2353661"/>
            <a:ext cx="2247900" cy="561975"/>
          </a:xfrm>
          <a:prstGeom prst="rect">
            <a:avLst/>
          </a:prstGeom>
        </p:spPr>
      </p:pic>
      <p:sp>
        <p:nvSpPr>
          <p:cNvPr id="7" name="AutoShape 2" descr="çé¡¿æ³"/>
          <p:cNvSpPr>
            <a:spLocks noChangeAspect="1" noChangeArrowheads="1"/>
          </p:cNvSpPr>
          <p:nvPr/>
        </p:nvSpPr>
        <p:spPr bwMode="auto">
          <a:xfrm>
            <a:off x="-173172" y="212289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4" descr="çé¡¿æ³"/>
          <p:cNvSpPr>
            <a:spLocks noChangeAspect="1" noChangeArrowheads="1"/>
          </p:cNvSpPr>
          <p:nvPr/>
        </p:nvSpPr>
        <p:spPr bwMode="auto">
          <a:xfrm flipV="1">
            <a:off x="460374" y="312738"/>
            <a:ext cx="2239417" cy="362031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6" descr="https://gss3.bdstatic.com/7Po3dSag_xI4khGkpoWK1HF6hhy/baike/c0%3Dbaike72%2C5%2C5%2C72%2C24/sign=68067806ad345982d187edc06d9d5ac8/1ad5ad6eddc451da7e10e099b6fd5266d11632da.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9093" y="2122897"/>
            <a:ext cx="4709611" cy="3971772"/>
          </a:xfrm>
          <a:prstGeom prst="rect">
            <a:avLst/>
          </a:prstGeom>
        </p:spPr>
      </p:pic>
      <p:pic>
        <p:nvPicPr>
          <p:cNvPr id="12" name="图片 11"/>
          <p:cNvPicPr>
            <a:picLocks noChangeAspect="1"/>
          </p:cNvPicPr>
          <p:nvPr/>
        </p:nvPicPr>
        <p:blipFill>
          <a:blip r:embed="rId7"/>
          <a:stretch>
            <a:fillRect/>
          </a:stretch>
        </p:blipFill>
        <p:spPr>
          <a:xfrm>
            <a:off x="1691680" y="2953612"/>
            <a:ext cx="6962775" cy="2495550"/>
          </a:xfrm>
          <a:prstGeom prst="rect">
            <a:avLst/>
          </a:prstGeom>
        </p:spPr>
      </p:pic>
    </p:spTree>
    <p:extLst>
      <p:ext uri="{BB962C8B-B14F-4D97-AF65-F5344CB8AC3E}">
        <p14:creationId xmlns:p14="http://schemas.microsoft.com/office/powerpoint/2010/main" val="282159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拟牛顿法</a:t>
            </a:r>
          </a:p>
        </p:txBody>
      </p:sp>
      <p:sp>
        <p:nvSpPr>
          <p:cNvPr id="3" name="内容占位符 2"/>
          <p:cNvSpPr>
            <a:spLocks noGrp="1"/>
          </p:cNvSpPr>
          <p:nvPr>
            <p:ph idx="1"/>
          </p:nvPr>
        </p:nvSpPr>
        <p:spPr/>
        <p:txBody>
          <a:bodyPr/>
          <a:lstStyle/>
          <a:p>
            <a:pPr marL="738187"/>
            <a:r>
              <a:rPr lang="zh-CN" altLang="en-US" sz="2400" dirty="0">
                <a:latin typeface="宋体" panose="02010600030101010101" pitchFamily="2" charset="-122"/>
                <a:ea typeface="宋体" panose="02010600030101010101" pitchFamily="2" charset="-122"/>
              </a:rPr>
              <a:t>牛顿法需要求海森矩阵，这个矩阵需要计算二阶偏导数，比较复杂。为了改良这个问题，提出了拟牛顿法。</a:t>
            </a:r>
          </a:p>
          <a:p>
            <a:pPr marL="738187"/>
            <a:r>
              <a:rPr lang="zh-CN" altLang="en-US" sz="2400" dirty="0">
                <a:latin typeface="宋体" panose="02010600030101010101" pitchFamily="2" charset="-122"/>
                <a:ea typeface="宋体" panose="02010600030101010101" pitchFamily="2" charset="-122"/>
              </a:rPr>
              <a:t>基本</a:t>
            </a:r>
            <a:r>
              <a:rPr lang="en-US" altLang="zh-CN" sz="2400" dirty="0">
                <a:latin typeface="宋体" panose="02010600030101010101" pitchFamily="2" charset="-122"/>
                <a:ea typeface="宋体" panose="02010600030101010101" pitchFamily="2" charset="-122"/>
              </a:rPr>
              <a:t>idea</a:t>
            </a:r>
            <a:r>
              <a:rPr lang="zh-CN" altLang="en-US" sz="2400" dirty="0">
                <a:latin typeface="宋体" panose="02010600030101010101" pitchFamily="2" charset="-122"/>
                <a:ea typeface="宋体" panose="02010600030101010101" pitchFamily="2" charset="-122"/>
              </a:rPr>
              <a:t>是：不求二阶偏导数，构造出一个近似的海森矩阵。</a:t>
            </a:r>
            <a:endParaRPr lang="en-US" altLang="zh-CN" sz="2400" dirty="0">
              <a:latin typeface="宋体" panose="02010600030101010101" pitchFamily="2" charset="-122"/>
              <a:ea typeface="宋体" panose="02010600030101010101" pitchFamily="2" charset="-122"/>
            </a:endParaRPr>
          </a:p>
          <a:p>
            <a:pPr marL="738187"/>
            <a:r>
              <a:rPr lang="zh-CN" altLang="en-US" sz="2400" dirty="0">
                <a:latin typeface="宋体" panose="02010600030101010101" pitchFamily="2" charset="-122"/>
                <a:ea typeface="宋体" panose="02010600030101010101" pitchFamily="2" charset="-122"/>
              </a:rPr>
              <a:t>算法见书</a:t>
            </a:r>
            <a:r>
              <a:rPr lang="en-US" altLang="zh-CN" sz="2400" dirty="0">
                <a:latin typeface="宋体" panose="02010600030101010101" pitchFamily="2" charset="-122"/>
                <a:ea typeface="宋体" panose="02010600030101010101" pitchFamily="2" charset="-122"/>
              </a:rPr>
              <a:t>P107</a:t>
            </a:r>
          </a:p>
        </p:txBody>
      </p:sp>
      <p:sp>
        <p:nvSpPr>
          <p:cNvPr id="4" name="页脚占位符 3"/>
          <p:cNvSpPr>
            <a:spLocks noGrp="1"/>
          </p:cNvSpPr>
          <p:nvPr>
            <p:ph type="ftr" sz="quarter" idx="10"/>
          </p:nvPr>
        </p:nvSpPr>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             </a:t>
            </a:r>
            <a:r>
              <a:rPr lang="zh-CN" altLang="en-GB" dirty="0">
                <a:latin typeface="宋体" panose="02010600030101010101" pitchFamily="2" charset="-122"/>
              </a:rPr>
              <a:t>北京邮电大学 </a:t>
            </a:r>
            <a:r>
              <a:rPr lang="zh-CN" altLang="en-US" dirty="0">
                <a:latin typeface="宋体" panose="02010600030101010101" pitchFamily="2" charset="-122"/>
              </a:rPr>
              <a:t>数据科学与服务</a:t>
            </a:r>
            <a:r>
              <a:rPr lang="zh-CN" altLang="en-GB" dirty="0">
                <a:latin typeface="宋体" panose="02010600030101010101" pitchFamily="2" charset="-122"/>
              </a:rPr>
              <a:t>中心</a:t>
            </a:r>
            <a:endParaRPr lang="zh-CN" altLang="en-US" dirty="0">
              <a:latin typeface="宋体" panose="02010600030101010101" pitchFamily="2" charset="-122"/>
            </a:endParaRPr>
          </a:p>
        </p:txBody>
      </p:sp>
    </p:spTree>
    <p:extLst>
      <p:ext uri="{BB962C8B-B14F-4D97-AF65-F5344CB8AC3E}">
        <p14:creationId xmlns:p14="http://schemas.microsoft.com/office/powerpoint/2010/main" val="2710430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sz="quarter"/>
          </p:nvPr>
        </p:nvSpPr>
        <p:spPr/>
        <p:txBody>
          <a:bodyPr/>
          <a:lstStyle/>
          <a:p>
            <a:endParaRPr lang="zh-CN" altLang="en-US" dirty="0"/>
          </a:p>
        </p:txBody>
      </p:sp>
      <p:sp>
        <p:nvSpPr>
          <p:cNvPr id="3" name="页脚占位符 2"/>
          <p:cNvSpPr>
            <a:spLocks noGrp="1"/>
          </p:cNvSpPr>
          <p:nvPr>
            <p:ph type="ftr" sz="quarter" idx="3"/>
          </p:nvPr>
        </p:nvSpPr>
        <p:spPr/>
        <p:txBody>
          <a:bodyPr/>
          <a:lstStyle/>
          <a:p>
            <a:r>
              <a:rPr lang="en-GB" altLang="en-US" dirty="0"/>
              <a:t>© </a:t>
            </a:r>
            <a:r>
              <a:rPr lang="en-GB" altLang="zh-CN" dirty="0"/>
              <a:t>2019</a:t>
            </a:r>
            <a:r>
              <a:rPr lang="en-GB" altLang="en-US" dirty="0"/>
              <a:t> </a:t>
            </a:r>
            <a:r>
              <a:rPr lang="en-GB" altLang="zh-CN" dirty="0"/>
              <a:t>BUPT DSSC</a:t>
            </a:r>
            <a:endParaRPr lang="en-US" altLang="zh-CN" dirty="0"/>
          </a:p>
        </p:txBody>
      </p:sp>
    </p:spTree>
    <p:extLst>
      <p:ext uri="{BB962C8B-B14F-4D97-AF65-F5344CB8AC3E}">
        <p14:creationId xmlns:p14="http://schemas.microsoft.com/office/powerpoint/2010/main" val="3641178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逻辑斯蒂分布</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定义</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（逻辑斯蒂分布） 设</a:t>
                </a:r>
                <a14:m>
                  <m:oMath xmlns:m="http://schemas.openxmlformats.org/officeDocument/2006/math">
                    <m:r>
                      <a:rPr lang="en-US" altLang="zh-CN" b="0" i="1" smtClean="0">
                        <a:latin typeface="Cambria Math" panose="02040503050406030204" pitchFamily="18" charset="0"/>
                        <a:ea typeface="宋体" panose="02010600030101010101" pitchFamily="2" charset="-122"/>
                      </a:rPr>
                      <m:t>𝑋</m:t>
                    </m:r>
                  </m:oMath>
                </a14:m>
                <a:r>
                  <a:rPr lang="zh-CN" altLang="en-US" dirty="0">
                    <a:latin typeface="宋体" panose="02010600030101010101" pitchFamily="2" charset="-122"/>
                    <a:ea typeface="宋体" panose="02010600030101010101" pitchFamily="2" charset="-122"/>
                  </a:rPr>
                  <a:t>是连续随机变量，</a:t>
                </a:r>
                <a14:m>
                  <m:oMath xmlns:m="http://schemas.openxmlformats.org/officeDocument/2006/math">
                    <m:r>
                      <a:rPr lang="en-US" altLang="zh-CN" i="1">
                        <a:latin typeface="Cambria Math" panose="02040503050406030204" pitchFamily="18" charset="0"/>
                        <a:ea typeface="宋体" panose="02010600030101010101" pitchFamily="2" charset="-122"/>
                      </a:rPr>
                      <m:t>𝑋</m:t>
                    </m:r>
                  </m:oMath>
                </a14:m>
                <a:r>
                  <a:rPr lang="zh-CN" altLang="en-US" dirty="0">
                    <a:latin typeface="宋体" panose="02010600030101010101" pitchFamily="2" charset="-122"/>
                    <a:ea typeface="宋体" panose="02010600030101010101" pitchFamily="2" charset="-122"/>
                  </a:rPr>
                  <a:t>服从逻辑斯蒂分布是指</a:t>
                </a:r>
                <a14:m>
                  <m:oMath xmlns:m="http://schemas.openxmlformats.org/officeDocument/2006/math">
                    <m:r>
                      <a:rPr lang="en-US" altLang="zh-CN" i="1">
                        <a:latin typeface="Cambria Math" panose="02040503050406030204" pitchFamily="18" charset="0"/>
                        <a:ea typeface="宋体" panose="02010600030101010101" pitchFamily="2" charset="-122"/>
                      </a:rPr>
                      <m:t>𝑋</m:t>
                    </m:r>
                  </m:oMath>
                </a14:m>
                <a:r>
                  <a:rPr lang="zh-CN" altLang="en-US" dirty="0">
                    <a:latin typeface="宋体" panose="02010600030101010101" pitchFamily="2" charset="-122"/>
                    <a:ea typeface="宋体" panose="02010600030101010101" pitchFamily="2" charset="-122"/>
                  </a:rPr>
                  <a:t>具有下列分布函数和密度函数</a:t>
                </a:r>
                <a:endParaRPr lang="en-US" altLang="zh-CN" dirty="0">
                  <a:latin typeface="宋体" panose="02010600030101010101" pitchFamily="2" charset="-122"/>
                  <a:ea typeface="宋体" panose="02010600030101010101" pitchFamily="2" charset="-122"/>
                </a:endParaRPr>
              </a:p>
              <a:p>
                <a:pPr marL="0" indent="0">
                  <a:lnSpc>
                    <a:spcPct val="100000"/>
                  </a:lnSpc>
                  <a:buNone/>
                </a:pPr>
                <a:endParaRPr lang="en-US" altLang="zh-CN" b="1" i="1" baseline="-25000"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baseline="-25000" dirty="0">
                  <a:latin typeface="宋体" panose="02010600030101010101" pitchFamily="2" charset="-122"/>
                  <a:ea typeface="宋体" panose="02010600030101010101" pitchFamily="2" charset="-122"/>
                </a:endParaRPr>
              </a:p>
              <a:p>
                <a:pPr marL="0" indent="0">
                  <a:buNone/>
                </a:pPr>
                <a:endParaRPr lang="en-US" altLang="zh-CN" baseline="-25000" dirty="0">
                  <a:latin typeface="宋体" panose="02010600030101010101" pitchFamily="2" charset="-122"/>
                  <a:ea typeface="宋体" panose="02010600030101010101" pitchFamily="2" charset="-122"/>
                </a:endParaRPr>
              </a:p>
              <a:p>
                <a:pPr marL="0" indent="0">
                  <a:buNone/>
                </a:pPr>
                <a:endParaRPr lang="en-US" altLang="zh-CN" baseline="-25000" dirty="0">
                  <a:latin typeface="宋体" panose="02010600030101010101" pitchFamily="2" charset="-122"/>
                  <a:ea typeface="宋体" panose="02010600030101010101" pitchFamily="2" charset="-122"/>
                </a:endParaRPr>
              </a:p>
              <a:p>
                <a:pPr marL="0" indent="0">
                  <a:buNone/>
                </a:pPr>
                <a:endParaRPr lang="en-US" altLang="zh-CN" baseline="-25000" dirty="0">
                  <a:latin typeface="宋体" panose="02010600030101010101" pitchFamily="2" charset="-122"/>
                  <a:ea typeface="宋体" panose="02010600030101010101" pitchFamily="2" charset="-122"/>
                </a:endParaRPr>
              </a:p>
              <a:p>
                <a:r>
                  <a:rPr lang="zh-CN" altLang="en-US" baseline="-25000" dirty="0">
                    <a:latin typeface="宋体" panose="02010600030101010101" pitchFamily="2" charset="-122"/>
                    <a:ea typeface="宋体" panose="02010600030101010101" pitchFamily="2" charset="-122"/>
                  </a:rPr>
                  <a:t>式中，</a:t>
                </a:r>
                <a14:m>
                  <m:oMath xmlns:m="http://schemas.openxmlformats.org/officeDocument/2006/math">
                    <m:r>
                      <a:rPr lang="en-US" altLang="zh-CN" b="0" i="1" baseline="-25000" smtClean="0">
                        <a:latin typeface="Cambria Math" panose="02040503050406030204" pitchFamily="18" charset="0"/>
                        <a:ea typeface="宋体" panose="02010600030101010101" pitchFamily="2" charset="-122"/>
                      </a:rPr>
                      <m:t>𝜇</m:t>
                    </m:r>
                    <m:r>
                      <a:rPr lang="zh-CN" altLang="en-US" i="1" baseline="-25000">
                        <a:latin typeface="Cambria Math" panose="02040503050406030204" pitchFamily="18" charset="0"/>
                        <a:ea typeface="宋体" panose="02010600030101010101" pitchFamily="2" charset="-122"/>
                      </a:rPr>
                      <m:t>为</m:t>
                    </m:r>
                    <m:r>
                      <a:rPr lang="zh-CN" altLang="en-US" i="1" baseline="-25000" smtClean="0">
                        <a:latin typeface="Cambria Math" panose="02040503050406030204" pitchFamily="18" charset="0"/>
                        <a:ea typeface="宋体" panose="02010600030101010101" pitchFamily="2" charset="-122"/>
                      </a:rPr>
                      <m:t>位置</m:t>
                    </m:r>
                  </m:oMath>
                </a14:m>
                <a:r>
                  <a:rPr lang="zh-CN" altLang="en-US" baseline="-25000" dirty="0">
                    <a:latin typeface="宋体" panose="02010600030101010101" pitchFamily="2" charset="-122"/>
                    <a:ea typeface="宋体" panose="02010600030101010101" pitchFamily="2" charset="-122"/>
                  </a:rPr>
                  <a:t>参数，</a:t>
                </a:r>
                <a:endParaRPr lang="en-US" altLang="zh-CN" baseline="-25000" dirty="0">
                  <a:latin typeface="宋体" panose="02010600030101010101" pitchFamily="2" charset="-122"/>
                  <a:ea typeface="宋体" panose="02010600030101010101" pitchFamily="2" charset="-122"/>
                </a:endParaRPr>
              </a:p>
              <a:p>
                <a:pPr marL="0" indent="0">
                  <a:buNone/>
                </a:pPr>
                <a14:m>
                  <m:oMath xmlns:m="http://schemas.openxmlformats.org/officeDocument/2006/math">
                    <m:r>
                      <a:rPr lang="en-US" altLang="zh-CN" b="0" i="1" baseline="-25000" dirty="0" smtClean="0">
                        <a:latin typeface="Cambria Math" panose="02040503050406030204" pitchFamily="18" charset="0"/>
                        <a:ea typeface="宋体" panose="02010600030101010101" pitchFamily="2" charset="-122"/>
                      </a:rPr>
                      <m:t>𝛾</m:t>
                    </m:r>
                  </m:oMath>
                </a14:m>
                <a:r>
                  <a:rPr lang="en-US" altLang="zh-CN" baseline="-25000" dirty="0">
                    <a:latin typeface="宋体" panose="02010600030101010101" pitchFamily="2" charset="-122"/>
                    <a:ea typeface="宋体" panose="02010600030101010101" pitchFamily="2" charset="-122"/>
                  </a:rPr>
                  <a:t>&gt;0</a:t>
                </a:r>
                <a:r>
                  <a:rPr lang="zh-CN" altLang="en-US" baseline="-25000" dirty="0">
                    <a:latin typeface="宋体" panose="02010600030101010101" pitchFamily="2" charset="-122"/>
                    <a:ea typeface="宋体" panose="02010600030101010101" pitchFamily="2" charset="-122"/>
                  </a:rPr>
                  <a:t>为形状参数</a:t>
                </a:r>
                <a:endParaRPr lang="en-US" altLang="zh-CN" baseline="-25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4"/>
                <a:stretch>
                  <a:fillRect l="-1315" t="-2384"/>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             </a:t>
            </a:r>
            <a:r>
              <a:rPr lang="zh-CN" altLang="en-GB" dirty="0">
                <a:latin typeface="宋体" panose="02010600030101010101" pitchFamily="2" charset="-122"/>
              </a:rPr>
              <a:t>北京邮电大学 </a:t>
            </a:r>
            <a:r>
              <a:rPr lang="zh-CN" altLang="en-US" dirty="0">
                <a:latin typeface="宋体" panose="02010600030101010101" pitchFamily="2" charset="-122"/>
              </a:rPr>
              <a:t>数据科学与服务</a:t>
            </a:r>
            <a:r>
              <a:rPr lang="zh-CN" altLang="en-GB" dirty="0">
                <a:latin typeface="宋体" panose="02010600030101010101" pitchFamily="2" charset="-122"/>
              </a:rPr>
              <a:t>中心</a:t>
            </a:r>
            <a:endParaRPr lang="zh-CN" altLang="en-US" dirty="0">
              <a:latin typeface="宋体" panose="02010600030101010101" pitchFamily="2"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195429370"/>
              </p:ext>
            </p:extLst>
          </p:nvPr>
        </p:nvGraphicFramePr>
        <p:xfrm>
          <a:off x="4927600" y="2908300"/>
          <a:ext cx="914400" cy="198438"/>
        </p:xfrm>
        <a:graphic>
          <a:graphicData uri="http://schemas.openxmlformats.org/presentationml/2006/ole">
            <mc:AlternateContent xmlns:mc="http://schemas.openxmlformats.org/markup-compatibility/2006">
              <mc:Choice xmlns:v="urn:schemas-microsoft-com:vml" Requires="v">
                <p:oleObj spid="_x0000_s1118"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908300"/>
                        <a:ext cx="914400" cy="198438"/>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703675674"/>
              </p:ext>
            </p:extLst>
          </p:nvPr>
        </p:nvGraphicFramePr>
        <p:xfrm>
          <a:off x="4927600" y="2908300"/>
          <a:ext cx="914400" cy="198438"/>
        </p:xfrm>
        <a:graphic>
          <a:graphicData uri="http://schemas.openxmlformats.org/presentationml/2006/ole">
            <mc:AlternateContent xmlns:mc="http://schemas.openxmlformats.org/markup-compatibility/2006">
              <mc:Choice xmlns:v="urn:schemas-microsoft-com:vml" Requires="v">
                <p:oleObj spid="_x0000_s1119" name="Equation" r:id="rId7" imgW="914400" imgH="198720" progId="Equation.DSMT4">
                  <p:embed/>
                </p:oleObj>
              </mc:Choice>
              <mc:Fallback>
                <p:oleObj name="Equation" r:id="rId7" imgW="914400" imgH="198720" progId="Equation.DSMT4">
                  <p:embed/>
                  <p:pic>
                    <p:nvPicPr>
                      <p:cNvPr id="0" name=""/>
                      <p:cNvPicPr/>
                      <p:nvPr/>
                    </p:nvPicPr>
                    <p:blipFill>
                      <a:blip r:embed="rId6"/>
                      <a:stretch>
                        <a:fillRect/>
                      </a:stretch>
                    </p:blipFill>
                    <p:spPr>
                      <a:xfrm>
                        <a:off x="4927600" y="2908300"/>
                        <a:ext cx="914400" cy="198438"/>
                      </a:xfrm>
                      <a:prstGeom prst="rect">
                        <a:avLst/>
                      </a:prstGeom>
                    </p:spPr>
                  </p:pic>
                </p:oleObj>
              </mc:Fallback>
            </mc:AlternateContent>
          </a:graphicData>
        </a:graphic>
      </p:graphicFrame>
      <p:pic>
        <p:nvPicPr>
          <p:cNvPr id="8" name="图片 7"/>
          <p:cNvPicPr>
            <a:picLocks noChangeAspect="1"/>
          </p:cNvPicPr>
          <p:nvPr/>
        </p:nvPicPr>
        <p:blipFill>
          <a:blip r:embed="rId8"/>
          <a:stretch>
            <a:fillRect/>
          </a:stretch>
        </p:blipFill>
        <p:spPr>
          <a:xfrm>
            <a:off x="2681287" y="2276872"/>
            <a:ext cx="3781425" cy="1171575"/>
          </a:xfrm>
          <a:prstGeom prst="rect">
            <a:avLst/>
          </a:prstGeom>
        </p:spPr>
      </p:pic>
      <p:pic>
        <p:nvPicPr>
          <p:cNvPr id="10" name="图片 9"/>
          <p:cNvPicPr>
            <a:picLocks noChangeAspect="1"/>
          </p:cNvPicPr>
          <p:nvPr/>
        </p:nvPicPr>
        <p:blipFill>
          <a:blip r:embed="rId9"/>
          <a:stretch>
            <a:fillRect/>
          </a:stretch>
        </p:blipFill>
        <p:spPr>
          <a:xfrm>
            <a:off x="2987824" y="3356992"/>
            <a:ext cx="3352800" cy="1171575"/>
          </a:xfrm>
          <a:prstGeom prst="rect">
            <a:avLst/>
          </a:prstGeom>
        </p:spPr>
      </p:pic>
      <p:pic>
        <p:nvPicPr>
          <p:cNvPr id="11" name="图片 10"/>
          <p:cNvPicPr>
            <a:picLocks noChangeAspect="1"/>
          </p:cNvPicPr>
          <p:nvPr/>
        </p:nvPicPr>
        <p:blipFill>
          <a:blip r:embed="rId10"/>
          <a:stretch>
            <a:fillRect/>
          </a:stretch>
        </p:blipFill>
        <p:spPr>
          <a:xfrm>
            <a:off x="3563888" y="4821085"/>
            <a:ext cx="5238750" cy="1724025"/>
          </a:xfrm>
          <a:prstGeom prst="rect">
            <a:avLst/>
          </a:prstGeom>
        </p:spPr>
      </p:pic>
    </p:spTree>
    <p:extLst>
      <p:ext uri="{BB962C8B-B14F-4D97-AF65-F5344CB8AC3E}">
        <p14:creationId xmlns:p14="http://schemas.microsoft.com/office/powerpoint/2010/main" val="198734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常见的逻辑斯蒂分布</a:t>
            </a:r>
          </a:p>
        </p:txBody>
      </p:sp>
      <p:sp>
        <p:nvSpPr>
          <p:cNvPr id="3" name="内容占位符 2"/>
          <p:cNvSpPr>
            <a:spLocks noGrp="1"/>
          </p:cNvSpPr>
          <p:nvPr>
            <p:ph idx="1"/>
          </p:nvPr>
        </p:nvSpPr>
        <p:spPr/>
        <p:txBody>
          <a:bodyPr/>
          <a:lstStyle/>
          <a:p>
            <a:r>
              <a:rPr lang="en-US" altLang="zh-CN" dirty="0"/>
              <a:t>Sigmoid</a:t>
            </a:r>
            <a:r>
              <a:rPr lang="zh-CN" altLang="en-US" dirty="0"/>
              <a:t>函数</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r>
              <a:rPr lang="en-US" altLang="zh-CN" dirty="0" err="1"/>
              <a:t>tanh</a:t>
            </a:r>
            <a:r>
              <a:rPr lang="zh-CN" altLang="en-US" dirty="0"/>
              <a:t>双曲正切函数</a:t>
            </a:r>
          </a:p>
        </p:txBody>
      </p:sp>
      <p:sp>
        <p:nvSpPr>
          <p:cNvPr id="4" name="页脚占位符 3"/>
          <p:cNvSpPr>
            <a:spLocks noGrp="1"/>
          </p:cNvSpPr>
          <p:nvPr>
            <p:ph type="ftr" sz="quarter" idx="10"/>
          </p:nvPr>
        </p:nvSpPr>
        <p:spPr/>
        <p:txBody>
          <a:bodyPr/>
          <a:lstStyle/>
          <a:p>
            <a:r>
              <a:rPr lang="en-GB" altLang="en-US" dirty="0"/>
              <a:t>© </a:t>
            </a:r>
            <a:r>
              <a:rPr lang="en-GB" altLang="zh-CN" dirty="0"/>
              <a:t>2019</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pic>
        <p:nvPicPr>
          <p:cNvPr id="5" name="图片 4"/>
          <p:cNvPicPr>
            <a:picLocks noChangeAspect="1"/>
          </p:cNvPicPr>
          <p:nvPr/>
        </p:nvPicPr>
        <p:blipFill>
          <a:blip r:embed="rId2"/>
          <a:stretch>
            <a:fillRect/>
          </a:stretch>
        </p:blipFill>
        <p:spPr>
          <a:xfrm>
            <a:off x="1115616" y="1916832"/>
            <a:ext cx="3190875" cy="1457325"/>
          </a:xfrm>
          <a:prstGeom prst="rect">
            <a:avLst/>
          </a:prstGeom>
        </p:spPr>
      </p:pic>
      <p:pic>
        <p:nvPicPr>
          <p:cNvPr id="6" name="图片 5"/>
          <p:cNvPicPr>
            <a:picLocks noChangeAspect="1"/>
          </p:cNvPicPr>
          <p:nvPr/>
        </p:nvPicPr>
        <p:blipFill>
          <a:blip r:embed="rId3"/>
          <a:stretch>
            <a:fillRect/>
          </a:stretch>
        </p:blipFill>
        <p:spPr>
          <a:xfrm>
            <a:off x="4842668" y="1278656"/>
            <a:ext cx="4067175" cy="2733675"/>
          </a:xfrm>
          <a:prstGeom prst="rect">
            <a:avLst/>
          </a:prstGeom>
        </p:spPr>
      </p:pic>
      <p:pic>
        <p:nvPicPr>
          <p:cNvPr id="7" name="图片 6"/>
          <p:cNvPicPr>
            <a:picLocks noChangeAspect="1"/>
          </p:cNvPicPr>
          <p:nvPr/>
        </p:nvPicPr>
        <p:blipFill>
          <a:blip r:embed="rId4"/>
          <a:stretch>
            <a:fillRect/>
          </a:stretch>
        </p:blipFill>
        <p:spPr>
          <a:xfrm>
            <a:off x="1043608" y="4437112"/>
            <a:ext cx="3305175" cy="1485900"/>
          </a:xfrm>
          <a:prstGeom prst="rect">
            <a:avLst/>
          </a:prstGeom>
        </p:spPr>
      </p:pic>
      <p:pic>
        <p:nvPicPr>
          <p:cNvPr id="8" name="图片 7"/>
          <p:cNvPicPr>
            <a:picLocks noChangeAspect="1"/>
          </p:cNvPicPr>
          <p:nvPr/>
        </p:nvPicPr>
        <p:blipFill>
          <a:blip r:embed="rId5"/>
          <a:stretch>
            <a:fillRect/>
          </a:stretch>
        </p:blipFill>
        <p:spPr>
          <a:xfrm>
            <a:off x="4747417" y="3772260"/>
            <a:ext cx="4257675" cy="2733675"/>
          </a:xfrm>
          <a:prstGeom prst="rect">
            <a:avLst/>
          </a:prstGeom>
        </p:spPr>
      </p:pic>
    </p:spTree>
    <p:extLst>
      <p:ext uri="{BB962C8B-B14F-4D97-AF65-F5344CB8AC3E}">
        <p14:creationId xmlns:p14="http://schemas.microsoft.com/office/powerpoint/2010/main" val="3365545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逻辑斯蒂回归模型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二项逻辑斯蒂回归模型满足如下的条件概率分布</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下图左</a:t>
                </a:r>
                <a:r>
                  <a:rPr lang="en-US" altLang="zh-CN" dirty="0">
                    <a:latin typeface="宋体" panose="02010600030101010101" pitchFamily="2" charset="-122"/>
                    <a:ea typeface="宋体" panose="02010600030101010101" pitchFamily="2" charset="-122"/>
                  </a:rPr>
                  <a:t>)</a:t>
                </a:r>
              </a:p>
              <a:p>
                <a:pPr marL="0" indent="0">
                  <a:buNone/>
                </a:pPr>
                <a:endParaRPr lang="en-US" altLang="zh-CN" dirty="0">
                  <a:latin typeface="宋体" panose="02010600030101010101" pitchFamily="2" charset="-122"/>
                  <a:ea typeface="宋体" panose="02010600030101010101" pitchFamily="2" charset="-122"/>
                </a:endParaRPr>
              </a:p>
              <a:p>
                <a:pPr marL="0" indent="0">
                  <a:buNone/>
                </a:pPr>
                <a:endParaRPr lang="en-US" altLang="zh-CN" dirty="0">
                  <a:latin typeface="宋体" panose="02010600030101010101" pitchFamily="2" charset="-122"/>
                  <a:ea typeface="宋体" panose="02010600030101010101" pitchFamily="2" charset="-122"/>
                </a:endParaRPr>
              </a:p>
              <a:p>
                <a:pPr marL="0" indent="0">
                  <a:buNone/>
                </a:pPr>
                <a:endParaRPr lang="en-US" altLang="zh-CN" dirty="0">
                  <a:latin typeface="宋体" panose="02010600030101010101" pitchFamily="2" charset="-122"/>
                  <a:ea typeface="宋体" panose="02010600030101010101" pitchFamily="2" charset="-122"/>
                </a:endParaRPr>
              </a:p>
              <a:p>
                <a:pPr marL="0" indent="0">
                  <a:buNone/>
                </a:pPr>
                <a:r>
                  <a:rPr lang="zh-CN" altLang="en-US" sz="2000" dirty="0">
                    <a:latin typeface="宋体" panose="02010600030101010101" pitchFamily="2" charset="-122"/>
                    <a:ea typeface="宋体" panose="02010600030101010101" pitchFamily="2" charset="-122"/>
                  </a:rPr>
                  <a:t>    式中，</a:t>
                </a:r>
                <a14:m>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𝑅</m:t>
                        </m:r>
                      </m:e>
                      <m:sup>
                        <m:r>
                          <a:rPr lang="en-US" altLang="zh-CN" sz="2000" b="0" i="1" smtClean="0">
                            <a:latin typeface="Cambria Math" panose="02040503050406030204" pitchFamily="18" charset="0"/>
                            <a:ea typeface="Cambria Math" panose="02040503050406030204" pitchFamily="18" charset="0"/>
                          </a:rPr>
                          <m:t>𝑛</m:t>
                        </m:r>
                      </m:sup>
                    </m:sSup>
                    <m:r>
                      <a:rPr lang="zh-CN" altLang="en-US" sz="2000" i="1">
                        <a:latin typeface="Cambria Math" panose="02040503050406030204" pitchFamily="18" charset="0"/>
                        <a:ea typeface="Cambria Math" panose="02040503050406030204" pitchFamily="18" charset="0"/>
                      </a:rPr>
                      <m:t>是</m:t>
                    </m:r>
                  </m:oMath>
                </a14:m>
                <a:r>
                  <a:rPr lang="zh-CN" altLang="en-US" sz="2000" dirty="0">
                    <a:latin typeface="宋体" panose="02010600030101010101" pitchFamily="2" charset="-122"/>
                    <a:ea typeface="宋体" panose="02010600030101010101" pitchFamily="2" charset="-122"/>
                  </a:rPr>
                  <a:t>输入，</a:t>
                </a:r>
                <a14:m>
                  <m:oMath xmlns:m="http://schemas.openxmlformats.org/officeDocument/2006/math">
                    <m:r>
                      <a:rPr lang="en-US" altLang="zh-CN" sz="2000" b="0" i="1" smtClean="0">
                        <a:latin typeface="Cambria Math" panose="02040503050406030204" pitchFamily="18" charset="0"/>
                      </a:rPr>
                      <m:t>𝑌</m:t>
                    </m:r>
                    <m:r>
                      <a:rPr lang="en-US" altLang="zh-CN" sz="2000" b="0" i="1" smtClean="0">
                        <a:latin typeface="Cambria Math" panose="02040503050406030204" pitchFamily="18" charset="0"/>
                        <a:ea typeface="Cambria Math" panose="02040503050406030204" pitchFamily="18" charset="0"/>
                      </a:rPr>
                      <m:t>∈</m:t>
                    </m:r>
                    <m:d>
                      <m:dPr>
                        <m:begChr m:val="{"/>
                        <m:endChr m:val="}"/>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0,1</m:t>
                        </m:r>
                      </m:e>
                    </m:d>
                    <m:r>
                      <a:rPr lang="zh-CN" altLang="en-US" sz="2000" i="1">
                        <a:latin typeface="Cambria Math" panose="02040503050406030204" pitchFamily="18" charset="0"/>
                        <a:ea typeface="Cambria Math" panose="02040503050406030204" pitchFamily="18" charset="0"/>
                      </a:rPr>
                      <m:t>是</m:t>
                    </m:r>
                  </m:oMath>
                </a14:m>
                <a:r>
                  <a:rPr lang="zh-CN" altLang="en-US" sz="2000" dirty="0">
                    <a:latin typeface="宋体" panose="02010600030101010101" pitchFamily="2" charset="-122"/>
                    <a:ea typeface="宋体" panose="02010600030101010101" pitchFamily="2" charset="-122"/>
                  </a:rPr>
                  <a:t>输出，</a:t>
                </a:r>
                <a14:m>
                  <m:oMath xmlns:m="http://schemas.openxmlformats.org/officeDocument/2006/math">
                    <m:r>
                      <a:rPr lang="en-US" altLang="zh-CN" sz="2000" b="0" i="1" smtClean="0">
                        <a:latin typeface="Cambria Math" panose="02040503050406030204" pitchFamily="18" charset="0"/>
                      </a:rPr>
                      <m:t>𝑤</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𝑅</m:t>
                        </m:r>
                      </m:e>
                      <m:sup>
                        <m:r>
                          <a:rPr lang="en-US" altLang="zh-CN" sz="2000" b="0" i="1" smtClean="0">
                            <a:latin typeface="Cambria Math" panose="02040503050406030204" pitchFamily="18" charset="0"/>
                            <a:ea typeface="Cambria Math" panose="02040503050406030204" pitchFamily="18" charset="0"/>
                          </a:rPr>
                          <m:t>𝑛</m:t>
                        </m:r>
                      </m:sup>
                    </m:sSup>
                    <m:r>
                      <a:rPr lang="zh-CN" altLang="en-US" sz="2000" i="1">
                        <a:latin typeface="Cambria Math" panose="02040503050406030204" pitchFamily="18" charset="0"/>
                        <a:ea typeface="Cambria Math" panose="02040503050406030204" pitchFamily="18" charset="0"/>
                      </a:rPr>
                      <m:t>和</m:t>
                    </m:r>
                    <m:r>
                      <m:rPr>
                        <m:sty m:val="p"/>
                      </m:rPr>
                      <a:rPr lang="en-US" altLang="zh-CN" sz="2000" i="1" smtClean="0">
                        <a:latin typeface="Cambria Math" panose="02040503050406030204" pitchFamily="18" charset="0"/>
                        <a:ea typeface="Cambria Math" panose="02040503050406030204" pitchFamily="18" charset="0"/>
                      </a:rPr>
                      <m:t>b</m:t>
                    </m:r>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𝑅</m:t>
                    </m:r>
                  </m:oMath>
                </a14:m>
                <a:r>
                  <a:rPr lang="zh-CN" altLang="en-US" sz="2000" dirty="0">
                    <a:latin typeface="宋体" panose="02010600030101010101" pitchFamily="2" charset="-122"/>
                    <a:ea typeface="宋体" panose="02010600030101010101" pitchFamily="2" charset="-122"/>
                  </a:rPr>
                  <a:t>是参数，</a:t>
                </a:r>
                <a14:m>
                  <m:oMath xmlns:m="http://schemas.openxmlformats.org/officeDocument/2006/math">
                    <m:r>
                      <a:rPr lang="en-US" altLang="zh-CN" sz="2000" b="0" i="1" smtClean="0">
                        <a:latin typeface="Cambria Math" panose="02040503050406030204" pitchFamily="18" charset="0"/>
                      </a:rPr>
                      <m:t>𝑤</m:t>
                    </m:r>
                  </m:oMath>
                </a14:m>
                <a:r>
                  <a:rPr lang="zh-CN" altLang="en-US" sz="2000" dirty="0">
                    <a:latin typeface="宋体" panose="02010600030101010101" pitchFamily="2" charset="-122"/>
                    <a:ea typeface="宋体" panose="02010600030101010101" pitchFamily="2" charset="-122"/>
                  </a:rPr>
                  <a:t>是权值向量，</a:t>
                </a:r>
                <a14:m>
                  <m:oMath xmlns:m="http://schemas.openxmlformats.org/officeDocument/2006/math">
                    <m:r>
                      <m:rPr>
                        <m:sty m:val="p"/>
                      </m:rPr>
                      <a:rPr lang="en-US" altLang="zh-CN" sz="2000" i="1" dirty="0">
                        <a:latin typeface="Cambria Math" panose="02040503050406030204" pitchFamily="18" charset="0"/>
                      </a:rPr>
                      <m:t>b</m:t>
                    </m:r>
                  </m:oMath>
                </a14:m>
                <a:r>
                  <a:rPr lang="zh-CN" altLang="en-US" sz="2000" dirty="0">
                    <a:latin typeface="宋体" panose="02010600030101010101" pitchFamily="2" charset="-122"/>
                    <a:ea typeface="宋体" panose="02010600030101010101" pitchFamily="2" charset="-122"/>
                  </a:rPr>
                  <a:t>称为偏置</a:t>
                </a:r>
                <a:endParaRPr lang="en-US" altLang="zh-CN" sz="2000" dirty="0">
                  <a:latin typeface="宋体" panose="02010600030101010101" pitchFamily="2" charset="-122"/>
                  <a:ea typeface="宋体" panose="02010600030101010101" pitchFamily="2" charset="-122"/>
                </a:endParaRPr>
              </a:p>
              <a:p>
                <a:pPr marL="0" indent="0">
                  <a:buNone/>
                </a:pPr>
                <a:r>
                  <a:rPr lang="zh-CN" altLang="en-US" sz="2000" dirty="0">
                    <a:latin typeface="宋体" panose="02010600030101010101" pitchFamily="2" charset="-122"/>
                    <a:ea typeface="宋体" panose="02010600030101010101" pitchFamily="2" charset="-122"/>
                  </a:rPr>
                  <a:t>为了方便，有时将权值向量和输入向量加以扩充，仍记作</a:t>
                </a:r>
                <a14:m>
                  <m:oMath xmlns:m="http://schemas.openxmlformats.org/officeDocument/2006/math">
                    <m:r>
                      <m:rPr>
                        <m:sty m:val="p"/>
                      </m:rPr>
                      <a:rPr lang="en-US" altLang="zh-CN" sz="2000" i="1" dirty="0" smtClean="0">
                        <a:latin typeface="Cambria Math" panose="02040503050406030204" pitchFamily="18" charset="0"/>
                        <a:ea typeface="宋体" panose="02010600030101010101" pitchFamily="2" charset="-122"/>
                      </a:rPr>
                      <m:t>w</m:t>
                    </m:r>
                    <m:r>
                      <a:rPr lang="en-US" altLang="zh-CN" sz="2000" b="0" i="1" dirty="0" smtClean="0">
                        <a:latin typeface="Cambria Math" panose="02040503050406030204" pitchFamily="18" charset="0"/>
                        <a:ea typeface="宋体" panose="02010600030101010101" pitchFamily="2" charset="-122"/>
                      </a:rPr>
                      <m:t>,</m:t>
                    </m:r>
                    <m:r>
                      <a:rPr lang="en-US" altLang="zh-CN" sz="2000" b="0" i="1" dirty="0" smtClean="0">
                        <a:latin typeface="Cambria Math" panose="02040503050406030204" pitchFamily="18" charset="0"/>
                        <a:ea typeface="宋体" panose="02010600030101010101" pitchFamily="2" charset="-122"/>
                      </a:rPr>
                      <m:t>𝑥</m:t>
                    </m:r>
                    <m:r>
                      <a:rPr lang="zh-CN" altLang="en-US" sz="2000" i="1" dirty="0">
                        <a:latin typeface="Cambria Math" panose="02040503050406030204" pitchFamily="18" charset="0"/>
                        <a:ea typeface="宋体" panose="02010600030101010101" pitchFamily="2" charset="-122"/>
                      </a:rPr>
                      <m:t>，</m:t>
                    </m:r>
                    <m:r>
                      <a:rPr lang="zh-CN" altLang="en-US" sz="2000" i="1" dirty="0" smtClean="0">
                        <a:latin typeface="Cambria Math" panose="02040503050406030204" pitchFamily="18" charset="0"/>
                        <a:ea typeface="宋体" panose="02010600030101010101" pitchFamily="2" charset="-122"/>
                      </a:rPr>
                      <m:t>即</m:t>
                    </m:r>
                    <m:r>
                      <m:rPr>
                        <m:sty m:val="p"/>
                      </m:rPr>
                      <a:rPr lang="en-US" altLang="zh-CN" sz="2000" i="1" dirty="0">
                        <a:latin typeface="Cambria Math" panose="02040503050406030204" pitchFamily="18" charset="0"/>
                        <a:ea typeface="宋体" panose="02010600030101010101" pitchFamily="2" charset="-122"/>
                      </a:rPr>
                      <m:t>w</m:t>
                    </m:r>
                    <m:r>
                      <a:rPr lang="en-US" altLang="zh-CN" sz="2000" b="0" i="1" dirty="0" smtClean="0">
                        <a:latin typeface="Cambria Math" panose="02040503050406030204" pitchFamily="18" charset="0"/>
                        <a:ea typeface="宋体" panose="02010600030101010101" pitchFamily="2" charset="-122"/>
                      </a:rPr>
                      <m:t>=</m:t>
                    </m:r>
                    <m:sSup>
                      <m:sSupPr>
                        <m:ctrlPr>
                          <a:rPr lang="en-US" altLang="zh-CN" sz="2000" b="0" i="1" dirty="0" smtClean="0">
                            <a:latin typeface="Cambria Math" panose="02040503050406030204" pitchFamily="18" charset="0"/>
                            <a:ea typeface="宋体" panose="02010600030101010101" pitchFamily="2" charset="-122"/>
                          </a:rPr>
                        </m:ctrlPr>
                      </m:sSupPr>
                      <m:e>
                        <m:d>
                          <m:dPr>
                            <m:ctrlPr>
                              <a:rPr lang="en-US" altLang="zh-CN" sz="2000" b="0" i="1" dirty="0" smtClean="0">
                                <a:latin typeface="Cambria Math" panose="02040503050406030204" pitchFamily="18" charset="0"/>
                                <a:ea typeface="宋体" panose="02010600030101010101" pitchFamily="2" charset="-122"/>
                              </a:rPr>
                            </m:ctrlPr>
                          </m:dPr>
                          <m:e>
                            <m:sSup>
                              <m:sSupPr>
                                <m:ctrlPr>
                                  <a:rPr lang="en-US" altLang="zh-CN" sz="2000" b="0" i="1" dirty="0" smtClean="0">
                                    <a:latin typeface="Cambria Math" panose="02040503050406030204" pitchFamily="18" charset="0"/>
                                    <a:ea typeface="宋体" panose="02010600030101010101" pitchFamily="2" charset="-122"/>
                                  </a:rPr>
                                </m:ctrlPr>
                              </m:sSupPr>
                              <m:e>
                                <m:r>
                                  <a:rPr lang="en-US" altLang="zh-CN" sz="2000" b="0" i="1" dirty="0" smtClean="0">
                                    <a:latin typeface="Cambria Math" panose="02040503050406030204" pitchFamily="18" charset="0"/>
                                    <a:ea typeface="宋体" panose="02010600030101010101" pitchFamily="2" charset="-122"/>
                                  </a:rPr>
                                  <m:t>𝑤</m:t>
                                </m:r>
                              </m:e>
                              <m:sup>
                                <m:r>
                                  <a:rPr lang="en-US" altLang="zh-CN" sz="2000" b="0" i="1" dirty="0" smtClean="0">
                                    <a:latin typeface="Cambria Math" panose="02040503050406030204" pitchFamily="18" charset="0"/>
                                    <a:ea typeface="宋体" panose="02010600030101010101" pitchFamily="2" charset="-122"/>
                                  </a:rPr>
                                  <m:t>1</m:t>
                                </m:r>
                              </m:sup>
                            </m:sSup>
                            <m:r>
                              <a:rPr lang="en-US" altLang="zh-CN" sz="2000" b="0" i="1" dirty="0" smtClean="0">
                                <a:latin typeface="Cambria Math" panose="02040503050406030204" pitchFamily="18" charset="0"/>
                                <a:ea typeface="宋体" panose="02010600030101010101" pitchFamily="2" charset="-122"/>
                              </a:rPr>
                              <m:t>,</m:t>
                            </m:r>
                            <m:sSup>
                              <m:sSupPr>
                                <m:ctrlPr>
                                  <a:rPr lang="en-US" altLang="zh-CN" sz="2000" b="0" i="1" dirty="0" smtClean="0">
                                    <a:latin typeface="Cambria Math" panose="02040503050406030204" pitchFamily="18" charset="0"/>
                                    <a:ea typeface="宋体" panose="02010600030101010101" pitchFamily="2" charset="-122"/>
                                  </a:rPr>
                                </m:ctrlPr>
                              </m:sSupPr>
                              <m:e>
                                <m:r>
                                  <a:rPr lang="en-US" altLang="zh-CN" sz="2000" b="0" i="1" dirty="0" smtClean="0">
                                    <a:latin typeface="Cambria Math" panose="02040503050406030204" pitchFamily="18" charset="0"/>
                                    <a:ea typeface="宋体" panose="02010600030101010101" pitchFamily="2" charset="-122"/>
                                  </a:rPr>
                                  <m:t>𝑤</m:t>
                                </m:r>
                              </m:e>
                              <m:sup>
                                <m:r>
                                  <a:rPr lang="en-US" altLang="zh-CN" sz="2000" b="0" i="1" dirty="0" smtClean="0">
                                    <a:latin typeface="Cambria Math" panose="02040503050406030204" pitchFamily="18" charset="0"/>
                                    <a:ea typeface="宋体" panose="02010600030101010101" pitchFamily="2" charset="-122"/>
                                  </a:rPr>
                                  <m:t>2</m:t>
                                </m:r>
                              </m:sup>
                            </m:sSup>
                            <m:r>
                              <a:rPr lang="en-US" altLang="zh-CN" sz="2000" b="0" i="1" dirty="0" smtClean="0">
                                <a:latin typeface="Cambria Math" panose="02040503050406030204" pitchFamily="18" charset="0"/>
                                <a:ea typeface="宋体" panose="02010600030101010101" pitchFamily="2" charset="-122"/>
                              </a:rPr>
                              <m:t>,…</m:t>
                            </m:r>
                            <m:sSup>
                              <m:sSupPr>
                                <m:ctrlPr>
                                  <a:rPr lang="en-US" altLang="zh-CN" sz="2000" b="0" i="1" dirty="0" smtClean="0">
                                    <a:latin typeface="Cambria Math" panose="02040503050406030204" pitchFamily="18" charset="0"/>
                                    <a:ea typeface="宋体" panose="02010600030101010101" pitchFamily="2" charset="-122"/>
                                  </a:rPr>
                                </m:ctrlPr>
                              </m:sSupPr>
                              <m:e>
                                <m:r>
                                  <a:rPr lang="en-US" altLang="zh-CN" sz="2000" b="0" i="1" dirty="0" smtClean="0">
                                    <a:latin typeface="Cambria Math" panose="02040503050406030204" pitchFamily="18" charset="0"/>
                                    <a:ea typeface="宋体" panose="02010600030101010101" pitchFamily="2" charset="-122"/>
                                  </a:rPr>
                                  <m:t>𝑤</m:t>
                                </m:r>
                              </m:e>
                              <m:sup>
                                <m:r>
                                  <a:rPr lang="en-US" altLang="zh-CN" sz="2000" b="0" i="1" dirty="0" smtClean="0">
                                    <a:latin typeface="Cambria Math" panose="02040503050406030204" pitchFamily="18" charset="0"/>
                                    <a:ea typeface="宋体" panose="02010600030101010101" pitchFamily="2" charset="-122"/>
                                  </a:rPr>
                                  <m:t>𝑛</m:t>
                                </m:r>
                              </m:sup>
                            </m:sSup>
                            <m:r>
                              <a:rPr lang="en-US" altLang="zh-CN" sz="2000" b="0" i="1" dirty="0" smtClean="0">
                                <a:latin typeface="Cambria Math" panose="02040503050406030204" pitchFamily="18" charset="0"/>
                                <a:ea typeface="宋体" panose="02010600030101010101" pitchFamily="2" charset="-122"/>
                              </a:rPr>
                              <m:t>,</m:t>
                            </m:r>
                            <m:r>
                              <a:rPr lang="en-US" altLang="zh-CN" sz="2000" b="0" i="1" dirty="0" smtClean="0">
                                <a:latin typeface="Cambria Math" panose="02040503050406030204" pitchFamily="18" charset="0"/>
                                <a:ea typeface="宋体" panose="02010600030101010101" pitchFamily="2" charset="-122"/>
                              </a:rPr>
                              <m:t>𝑏</m:t>
                            </m:r>
                          </m:e>
                        </m:d>
                      </m:e>
                      <m:sup>
                        <m:r>
                          <a:rPr lang="en-US" altLang="zh-CN" sz="2000" b="0" i="1" dirty="0" smtClean="0">
                            <a:latin typeface="Cambria Math" panose="02040503050406030204" pitchFamily="18" charset="0"/>
                            <a:ea typeface="宋体" panose="02010600030101010101" pitchFamily="2" charset="-122"/>
                          </a:rPr>
                          <m:t>𝑇</m:t>
                        </m:r>
                      </m:sup>
                    </m:sSup>
                    <m:r>
                      <a:rPr lang="en-US" altLang="zh-CN" sz="2000" b="0" i="1" dirty="0" smtClean="0">
                        <a:latin typeface="Cambria Math" panose="02040503050406030204" pitchFamily="18" charset="0"/>
                        <a:ea typeface="宋体" panose="02010600030101010101" pitchFamily="2" charset="-122"/>
                      </a:rPr>
                      <m:t>,</m:t>
                    </m:r>
                    <m:r>
                      <a:rPr lang="en-US" altLang="zh-CN" sz="2000" b="0" i="1" dirty="0" smtClean="0">
                        <a:latin typeface="Cambria Math" panose="02040503050406030204" pitchFamily="18" charset="0"/>
                        <a:ea typeface="宋体" panose="02010600030101010101" pitchFamily="2" charset="-122"/>
                      </a:rPr>
                      <m:t>𝑥</m:t>
                    </m:r>
                    <m:r>
                      <a:rPr lang="en-US" altLang="zh-CN" sz="2000" b="0" i="1" dirty="0" smtClean="0">
                        <a:latin typeface="Cambria Math" panose="02040503050406030204" pitchFamily="18" charset="0"/>
                        <a:ea typeface="宋体" panose="02010600030101010101" pitchFamily="2" charset="-122"/>
                      </a:rPr>
                      <m:t>=(</m:t>
                    </m:r>
                    <m:sSup>
                      <m:sSupPr>
                        <m:ctrlPr>
                          <a:rPr lang="en-US" altLang="zh-CN" sz="2000" b="0" i="1" dirty="0" smtClean="0">
                            <a:latin typeface="Cambria Math" panose="02040503050406030204" pitchFamily="18" charset="0"/>
                            <a:ea typeface="宋体" panose="02010600030101010101" pitchFamily="2" charset="-122"/>
                          </a:rPr>
                        </m:ctrlPr>
                      </m:sSupPr>
                      <m:e>
                        <m:r>
                          <a:rPr lang="en-US" altLang="zh-CN" sz="2000" b="0" i="1" dirty="0" smtClean="0">
                            <a:latin typeface="Cambria Math" panose="02040503050406030204" pitchFamily="18" charset="0"/>
                            <a:ea typeface="宋体" panose="02010600030101010101" pitchFamily="2" charset="-122"/>
                          </a:rPr>
                          <m:t>𝑥</m:t>
                        </m:r>
                      </m:e>
                      <m:sup>
                        <m:r>
                          <a:rPr lang="en-US" altLang="zh-CN" sz="2000" b="0" i="1" dirty="0" smtClean="0">
                            <a:latin typeface="Cambria Math" panose="02040503050406030204" pitchFamily="18" charset="0"/>
                            <a:ea typeface="宋体" panose="02010600030101010101" pitchFamily="2" charset="-122"/>
                          </a:rPr>
                          <m:t>1</m:t>
                        </m:r>
                      </m:sup>
                    </m:sSup>
                    <m:r>
                      <a:rPr lang="en-US" altLang="zh-CN" sz="2000" b="0" i="1" dirty="0" smtClean="0">
                        <a:latin typeface="Cambria Math" panose="02040503050406030204" pitchFamily="18" charset="0"/>
                        <a:ea typeface="宋体" panose="02010600030101010101" pitchFamily="2" charset="-122"/>
                      </a:rPr>
                      <m:t>,</m:t>
                    </m:r>
                    <m:sSup>
                      <m:sSupPr>
                        <m:ctrlPr>
                          <a:rPr lang="en-US" altLang="zh-CN" sz="2000" b="0" i="1" dirty="0" smtClean="0">
                            <a:latin typeface="Cambria Math" panose="02040503050406030204" pitchFamily="18" charset="0"/>
                            <a:ea typeface="宋体" panose="02010600030101010101" pitchFamily="2" charset="-122"/>
                          </a:rPr>
                        </m:ctrlPr>
                      </m:sSupPr>
                      <m:e>
                        <m:r>
                          <a:rPr lang="en-US" altLang="zh-CN" sz="2000" b="0" i="1" dirty="0" smtClean="0">
                            <a:latin typeface="Cambria Math" panose="02040503050406030204" pitchFamily="18" charset="0"/>
                            <a:ea typeface="宋体" panose="02010600030101010101" pitchFamily="2" charset="-122"/>
                          </a:rPr>
                          <m:t>𝑥</m:t>
                        </m:r>
                      </m:e>
                      <m:sup>
                        <m:r>
                          <a:rPr lang="en-US" altLang="zh-CN" sz="2000" b="0" i="1" dirty="0" smtClean="0">
                            <a:latin typeface="Cambria Math" panose="02040503050406030204" pitchFamily="18" charset="0"/>
                            <a:ea typeface="宋体" panose="02010600030101010101" pitchFamily="2" charset="-122"/>
                          </a:rPr>
                          <m:t>2</m:t>
                        </m:r>
                      </m:sup>
                    </m:sSup>
                    <m:r>
                      <a:rPr lang="en-US" altLang="zh-CN" sz="2000" b="0" i="1" dirty="0" smtClean="0">
                        <a:latin typeface="Cambria Math" panose="02040503050406030204" pitchFamily="18" charset="0"/>
                        <a:ea typeface="宋体" panose="02010600030101010101" pitchFamily="2" charset="-122"/>
                      </a:rPr>
                      <m:t>,…,</m:t>
                    </m:r>
                    <m:sSup>
                      <m:sSupPr>
                        <m:ctrlPr>
                          <a:rPr lang="en-US" altLang="zh-CN" sz="2000" b="0" i="1" dirty="0" smtClean="0">
                            <a:latin typeface="Cambria Math" panose="02040503050406030204" pitchFamily="18" charset="0"/>
                            <a:ea typeface="宋体" panose="02010600030101010101" pitchFamily="2" charset="-122"/>
                          </a:rPr>
                        </m:ctrlPr>
                      </m:sSupPr>
                      <m:e>
                        <m:r>
                          <a:rPr lang="en-US" altLang="zh-CN" sz="2000" b="0" i="1" dirty="0" smtClean="0">
                            <a:latin typeface="Cambria Math" panose="02040503050406030204" pitchFamily="18" charset="0"/>
                            <a:ea typeface="宋体" panose="02010600030101010101" pitchFamily="2" charset="-122"/>
                          </a:rPr>
                          <m:t>𝑥</m:t>
                        </m:r>
                      </m:e>
                      <m:sup>
                        <m:r>
                          <a:rPr lang="en-US" altLang="zh-CN" sz="2000" b="0" i="1" dirty="0" smtClean="0">
                            <a:latin typeface="Cambria Math" panose="02040503050406030204" pitchFamily="18" charset="0"/>
                            <a:ea typeface="宋体" panose="02010600030101010101" pitchFamily="2" charset="-122"/>
                          </a:rPr>
                          <m:t>𝑛</m:t>
                        </m:r>
                      </m:sup>
                    </m:sSup>
                    <m:r>
                      <a:rPr lang="en-US" altLang="zh-CN" sz="2000" b="0" i="1" dirty="0" smtClean="0">
                        <a:latin typeface="Cambria Math" panose="02040503050406030204" pitchFamily="18" charset="0"/>
                        <a:ea typeface="宋体" panose="02010600030101010101" pitchFamily="2" charset="-122"/>
                      </a:rPr>
                      <m:t>,1)</m:t>
                    </m:r>
                    <m:r>
                      <a:rPr lang="zh-CN" altLang="en-US" sz="2000" i="1" dirty="0">
                        <a:latin typeface="Cambria Math" panose="02040503050406030204" pitchFamily="18" charset="0"/>
                        <a:ea typeface="宋体" panose="02010600030101010101" pitchFamily="2" charset="-122"/>
                      </a:rPr>
                      <m:t>。</m:t>
                    </m:r>
                  </m:oMath>
                </a14:m>
                <a:r>
                  <a:rPr lang="zh-CN" altLang="en-US" sz="2000" dirty="0">
                    <a:latin typeface="宋体" panose="02010600030101010101" pitchFamily="2" charset="-122"/>
                    <a:ea typeface="宋体" panose="02010600030101010101" pitchFamily="2" charset="-122"/>
                  </a:rPr>
                  <a:t>这时，逻辑斯蒂回归模型如上图右所示。</a:t>
                </a:r>
                <a:endParaRPr lang="en-US" altLang="zh-CN" sz="2000"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315" t="-2133" r="-584"/>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r>
              <a:rPr lang="en-GB" altLang="en-US" dirty="0"/>
              <a:t>© </a:t>
            </a:r>
            <a:r>
              <a:rPr lang="en-GB" altLang="zh-CN" dirty="0"/>
              <a:t>2019</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pic>
        <p:nvPicPr>
          <p:cNvPr id="9" name="图片 8"/>
          <p:cNvPicPr>
            <a:picLocks noChangeAspect="1"/>
          </p:cNvPicPr>
          <p:nvPr/>
        </p:nvPicPr>
        <p:blipFill>
          <a:blip r:embed="rId3"/>
          <a:stretch>
            <a:fillRect/>
          </a:stretch>
        </p:blipFill>
        <p:spPr>
          <a:xfrm>
            <a:off x="971600" y="2236465"/>
            <a:ext cx="3533775" cy="1552575"/>
          </a:xfrm>
          <a:prstGeom prst="rect">
            <a:avLst/>
          </a:prstGeom>
        </p:spPr>
      </p:pic>
      <p:pic>
        <p:nvPicPr>
          <p:cNvPr id="12" name="图片 11"/>
          <p:cNvPicPr>
            <a:picLocks noChangeAspect="1"/>
          </p:cNvPicPr>
          <p:nvPr/>
        </p:nvPicPr>
        <p:blipFill>
          <a:blip r:embed="rId4"/>
          <a:stretch>
            <a:fillRect/>
          </a:stretch>
        </p:blipFill>
        <p:spPr>
          <a:xfrm>
            <a:off x="5204618" y="2232273"/>
            <a:ext cx="3343275" cy="1628775"/>
          </a:xfrm>
          <a:prstGeom prst="rect">
            <a:avLst/>
          </a:prstGeom>
        </p:spPr>
      </p:pic>
      <p:pic>
        <p:nvPicPr>
          <p:cNvPr id="5" name="图片 4"/>
          <p:cNvPicPr>
            <a:picLocks noChangeAspect="1"/>
          </p:cNvPicPr>
          <p:nvPr/>
        </p:nvPicPr>
        <p:blipFill>
          <a:blip r:embed="rId5"/>
          <a:stretch>
            <a:fillRect/>
          </a:stretch>
        </p:blipFill>
        <p:spPr>
          <a:xfrm>
            <a:off x="4448275" y="2636912"/>
            <a:ext cx="762000" cy="495300"/>
          </a:xfrm>
          <a:prstGeom prst="rect">
            <a:avLst/>
          </a:prstGeom>
        </p:spPr>
      </p:pic>
    </p:spTree>
    <p:extLst>
      <p:ext uri="{BB962C8B-B14F-4D97-AF65-F5344CB8AC3E}">
        <p14:creationId xmlns:p14="http://schemas.microsoft.com/office/powerpoint/2010/main" val="1938809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逻辑斯蒂回归模型的特点</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事件的几率（</a:t>
                </a:r>
                <a:r>
                  <a:rPr lang="en-US" altLang="zh-CN" dirty="0">
                    <a:latin typeface="宋体" panose="02010600030101010101" pitchFamily="2" charset="-122"/>
                    <a:ea typeface="宋体" panose="02010600030101010101" pitchFamily="2" charset="-122"/>
                  </a:rPr>
                  <a:t>odds</a:t>
                </a:r>
                <a:r>
                  <a:rPr lang="zh-CN" altLang="en-US" dirty="0">
                    <a:latin typeface="宋体" panose="02010600030101010101" pitchFamily="2" charset="-122"/>
                    <a:ea typeface="宋体" panose="02010600030101010101" pitchFamily="2" charset="-122"/>
                  </a:rPr>
                  <a:t>）：事件发生的概率</a:t>
                </a:r>
                <a:r>
                  <a:rPr lang="en-US" altLang="zh-CN" dirty="0">
                    <a:latin typeface="宋体" panose="02010600030101010101" pitchFamily="2" charset="-122"/>
                    <a:ea typeface="宋体" panose="02010600030101010101" pitchFamily="2" charset="-122"/>
                  </a:rPr>
                  <a:t>p</a:t>
                </a:r>
                <a:r>
                  <a:rPr lang="zh-CN" altLang="en-US" dirty="0">
                    <a:latin typeface="宋体" panose="02010600030101010101" pitchFamily="2" charset="-122"/>
                    <a:ea typeface="宋体" panose="02010600030101010101" pitchFamily="2" charset="-122"/>
                  </a:rPr>
                  <a:t>与该事件不发生的概率的比值</a:t>
                </a:r>
                <a14:m>
                  <m:oMath xmlns:m="http://schemas.openxmlformats.org/officeDocument/2006/math">
                    <m:f>
                      <m:fPr>
                        <m:ctrlPr>
                          <a:rPr lang="en-US" altLang="zh-CN" b="0" i="1" dirty="0" smtClean="0">
                            <a:latin typeface="Cambria Math" panose="02040503050406030204" pitchFamily="18" charset="0"/>
                          </a:rPr>
                        </m:ctrlPr>
                      </m:fPr>
                      <m:num>
                        <m:r>
                          <m:rPr>
                            <m:sty m:val="p"/>
                          </m:rPr>
                          <a:rPr lang="en-US" altLang="zh-CN" i="1" dirty="0">
                            <a:latin typeface="Cambria Math" panose="02040503050406030204" pitchFamily="18" charset="0"/>
                          </a:rPr>
                          <m:t>p</m:t>
                        </m:r>
                      </m:num>
                      <m:den>
                        <m:r>
                          <a:rPr lang="en-US" altLang="zh-CN" b="0" i="0" dirty="0" smtClean="0">
                            <a:latin typeface="Cambria Math" panose="02040503050406030204" pitchFamily="18" charset="0"/>
                          </a:rPr>
                          <m:t>1−</m:t>
                        </m:r>
                        <m:r>
                          <m:rPr>
                            <m:sty m:val="p"/>
                          </m:rPr>
                          <a:rPr lang="en-US" altLang="zh-CN" b="0" i="0" dirty="0" smtClean="0">
                            <a:latin typeface="Cambria Math" panose="02040503050406030204" pitchFamily="18" charset="0"/>
                          </a:rPr>
                          <m:t>p</m:t>
                        </m:r>
                      </m:den>
                    </m:f>
                  </m:oMath>
                </a14:m>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对数几率</a:t>
                </a:r>
                <a:endParaRPr lang="en-US" altLang="zh-CN" dirty="0">
                  <a:latin typeface="宋体" panose="02010600030101010101" pitchFamily="2" charset="-122"/>
                  <a:ea typeface="宋体" panose="02010600030101010101" pitchFamily="2" charset="-122"/>
                </a:endParaRPr>
              </a:p>
              <a:p>
                <a:pPr marL="0" indent="0">
                  <a:buNone/>
                </a:pP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对逻辑斯蒂回归模型</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这就是说，在逻辑斯蒂回归模型中，输出</a:t>
                </a:r>
                <a:r>
                  <a:rPr lang="en-US" altLang="zh-CN" dirty="0">
                    <a:latin typeface="宋体" panose="02010600030101010101" pitchFamily="2" charset="-122"/>
                    <a:ea typeface="宋体" panose="02010600030101010101" pitchFamily="2" charset="-122"/>
                  </a:rPr>
                  <a:t>Y=1</a:t>
                </a:r>
                <a:r>
                  <a:rPr lang="zh-CN" altLang="en-US" dirty="0">
                    <a:latin typeface="宋体" panose="02010600030101010101" pitchFamily="2" charset="-122"/>
                    <a:ea typeface="宋体" panose="02010600030101010101" pitchFamily="2" charset="-122"/>
                  </a:rPr>
                  <a:t>的对数几率是输入</a:t>
                </a:r>
                <a:r>
                  <a:rPr lang="en-US" altLang="zh-CN" dirty="0">
                    <a:latin typeface="宋体" panose="02010600030101010101" pitchFamily="2" charset="-122"/>
                    <a:ea typeface="宋体" panose="02010600030101010101" pitchFamily="2" charset="-122"/>
                  </a:rPr>
                  <a:t>x</a:t>
                </a:r>
                <a:r>
                  <a:rPr lang="zh-CN" altLang="en-US" dirty="0">
                    <a:latin typeface="宋体" panose="02010600030101010101" pitchFamily="2" charset="-122"/>
                    <a:ea typeface="宋体" panose="02010600030101010101" pitchFamily="2" charset="-122"/>
                  </a:rPr>
                  <a:t>的线性函数。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315" t="-2133" r="-438"/>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r>
              <a:rPr lang="en-GB" altLang="en-US" dirty="0"/>
              <a:t>© </a:t>
            </a:r>
            <a:r>
              <a:rPr lang="en-GB" altLang="zh-CN" dirty="0"/>
              <a:t>2019</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pic>
        <p:nvPicPr>
          <p:cNvPr id="5" name="图片 4"/>
          <p:cNvPicPr>
            <a:picLocks noChangeAspect="1"/>
          </p:cNvPicPr>
          <p:nvPr/>
        </p:nvPicPr>
        <p:blipFill>
          <a:blip r:embed="rId3"/>
          <a:stretch>
            <a:fillRect/>
          </a:stretch>
        </p:blipFill>
        <p:spPr>
          <a:xfrm>
            <a:off x="2987824" y="2780928"/>
            <a:ext cx="3286125" cy="885825"/>
          </a:xfrm>
          <a:prstGeom prst="rect">
            <a:avLst/>
          </a:prstGeom>
        </p:spPr>
      </p:pic>
      <p:pic>
        <p:nvPicPr>
          <p:cNvPr id="7" name="图片 6"/>
          <p:cNvPicPr>
            <a:picLocks noChangeAspect="1"/>
          </p:cNvPicPr>
          <p:nvPr/>
        </p:nvPicPr>
        <p:blipFill>
          <a:blip r:embed="rId4"/>
          <a:stretch>
            <a:fillRect/>
          </a:stretch>
        </p:blipFill>
        <p:spPr>
          <a:xfrm>
            <a:off x="4866884" y="3868813"/>
            <a:ext cx="3295650" cy="895350"/>
          </a:xfrm>
          <a:prstGeom prst="rect">
            <a:avLst/>
          </a:prstGeom>
        </p:spPr>
      </p:pic>
    </p:spTree>
    <p:extLst>
      <p:ext uri="{BB962C8B-B14F-4D97-AF65-F5344CB8AC3E}">
        <p14:creationId xmlns:p14="http://schemas.microsoft.com/office/powerpoint/2010/main" val="2087485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极大似然估计</a:t>
            </a:r>
          </a:p>
        </p:txBody>
      </p:sp>
      <p:sp>
        <p:nvSpPr>
          <p:cNvPr id="3" name="内容占位符 2"/>
          <p:cNvSpPr>
            <a:spLocks noGrp="1"/>
          </p:cNvSpPr>
          <p:nvPr>
            <p:ph idx="1"/>
          </p:nvPr>
        </p:nvSpPr>
        <p:spPr/>
        <p:txBody>
          <a:bodyPr/>
          <a:lstStyle/>
          <a:p>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总结起来，最大似然估计的目的就是：利用已知的样本结果，反推最有可能（最大概率）导致这样结果的参数值</a:t>
            </a:r>
          </a:p>
        </p:txBody>
      </p:sp>
      <p:sp>
        <p:nvSpPr>
          <p:cNvPr id="4" name="页脚占位符 3"/>
          <p:cNvSpPr>
            <a:spLocks noGrp="1"/>
          </p:cNvSpPr>
          <p:nvPr>
            <p:ph type="ftr" sz="quarter" idx="10"/>
          </p:nvPr>
        </p:nvSpPr>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             </a:t>
            </a:r>
            <a:r>
              <a:rPr lang="zh-CN" altLang="en-GB" dirty="0">
                <a:latin typeface="宋体" panose="02010600030101010101" pitchFamily="2" charset="-122"/>
              </a:rPr>
              <a:t>北京邮电大学 </a:t>
            </a:r>
            <a:r>
              <a:rPr lang="zh-CN" altLang="en-US" dirty="0">
                <a:latin typeface="宋体" panose="02010600030101010101" pitchFamily="2" charset="-122"/>
              </a:rPr>
              <a:t>数据科学与服务</a:t>
            </a:r>
            <a:r>
              <a:rPr lang="zh-CN" altLang="en-GB" dirty="0">
                <a:latin typeface="宋体" panose="02010600030101010101" pitchFamily="2" charset="-122"/>
              </a:rPr>
              <a:t>中心</a:t>
            </a:r>
            <a:endParaRPr lang="zh-CN" altLang="en-US" dirty="0">
              <a:latin typeface="宋体" panose="02010600030101010101" pitchFamily="2" charset="-122"/>
            </a:endParaRPr>
          </a:p>
        </p:txBody>
      </p:sp>
      <p:pic>
        <p:nvPicPr>
          <p:cNvPr id="2050" name="Picture 2" descr="https://img-blog.csdn.net/201705280028277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196752"/>
            <a:ext cx="5537423" cy="3855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134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模型参数估计</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逻辑斯蒂回归模型学习时，对于给定的训练数据集</a:t>
                </a:r>
                <a14:m>
                  <m:oMath xmlns:m="http://schemas.openxmlformats.org/officeDocument/2006/math">
                    <m:r>
                      <a:rPr lang="en-US" altLang="zh-CN" b="0" i="1" smtClean="0">
                        <a:latin typeface="Cambria Math" panose="02040503050406030204" pitchFamily="18" charset="0"/>
                        <a:ea typeface="宋体" panose="02010600030101010101" pitchFamily="2" charset="-122"/>
                      </a:rPr>
                      <m:t>𝑇</m:t>
                    </m:r>
                    <m:r>
                      <a:rPr lang="en-US" altLang="zh-CN" i="1">
                        <a:latin typeface="Cambria Math" panose="02040503050406030204" pitchFamily="18" charset="0"/>
                        <a:ea typeface="宋体" panose="02010600030101010101" pitchFamily="2" charset="-122"/>
                      </a:rPr>
                      <m:t>=</m:t>
                    </m:r>
                    <m:r>
                      <a:rPr lang="en-US" altLang="zh-CN" i="1" smtClean="0">
                        <a:latin typeface="Cambria Math" panose="02040503050406030204" pitchFamily="18" charset="0"/>
                        <a:ea typeface="宋体" panose="02010600030101010101" pitchFamily="2" charset="-122"/>
                      </a:rPr>
                      <m:t>{</m:t>
                    </m:r>
                    <m:d>
                      <m:dPr>
                        <m:ctrlPr>
                          <a:rPr lang="en-US" altLang="zh-CN" b="0" i="1" smtClean="0">
                            <a:latin typeface="Cambria Math" panose="02040503050406030204" pitchFamily="18" charset="0"/>
                            <a:ea typeface="宋体" panose="02010600030101010101" pitchFamily="2" charset="-122"/>
                          </a:rPr>
                        </m:ctrlPr>
                      </m:dPr>
                      <m:e>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𝑥</m:t>
                            </m:r>
                          </m:e>
                          <m:sub>
                            <m:r>
                              <a:rPr lang="en-US" altLang="zh-CN" b="0" i="1" smtClean="0">
                                <a:latin typeface="Cambria Math" panose="02040503050406030204" pitchFamily="18" charset="0"/>
                                <a:ea typeface="宋体" panose="02010600030101010101" pitchFamily="2" charset="-122"/>
                              </a:rPr>
                              <m:t>1</m:t>
                            </m:r>
                          </m:sub>
                        </m:sSub>
                        <m:r>
                          <a:rPr lang="en-US" altLang="zh-CN" b="0" i="1" smtClean="0">
                            <a:latin typeface="Cambria Math" panose="02040503050406030204" pitchFamily="18" charset="0"/>
                            <a:ea typeface="宋体" panose="02010600030101010101" pitchFamily="2" charset="-122"/>
                          </a:rPr>
                          <m:t>,</m:t>
                        </m:r>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𝑦</m:t>
                            </m:r>
                          </m:e>
                          <m:sub>
                            <m:r>
                              <a:rPr lang="en-US" altLang="zh-CN" b="0" i="1" smtClean="0">
                                <a:latin typeface="Cambria Math" panose="02040503050406030204" pitchFamily="18" charset="0"/>
                                <a:ea typeface="宋体" panose="02010600030101010101" pitchFamily="2" charset="-122"/>
                              </a:rPr>
                              <m:t>1</m:t>
                            </m:r>
                          </m:sub>
                        </m:sSub>
                      </m:e>
                    </m:d>
                    <m:r>
                      <a:rPr lang="en-US" altLang="zh-CN" b="0" i="1" smtClean="0">
                        <a:latin typeface="Cambria Math" panose="02040503050406030204" pitchFamily="18" charset="0"/>
                        <a:ea typeface="宋体" panose="02010600030101010101" pitchFamily="2" charset="-122"/>
                      </a:rPr>
                      <m:t>,</m:t>
                    </m:r>
                    <m:d>
                      <m:dPr>
                        <m:ctrlPr>
                          <a:rPr lang="en-US" altLang="zh-CN" b="0" i="1" smtClean="0">
                            <a:latin typeface="Cambria Math" panose="02040503050406030204" pitchFamily="18" charset="0"/>
                            <a:ea typeface="宋体" panose="02010600030101010101" pitchFamily="2" charset="-122"/>
                          </a:rPr>
                        </m:ctrlPr>
                      </m:dPr>
                      <m:e>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𝑥</m:t>
                            </m:r>
                          </m:e>
                          <m:sub>
                            <m:r>
                              <a:rPr lang="en-US" altLang="zh-CN" b="0" i="1" smtClean="0">
                                <a:latin typeface="Cambria Math" panose="02040503050406030204" pitchFamily="18" charset="0"/>
                                <a:ea typeface="宋体" panose="02010600030101010101" pitchFamily="2" charset="-122"/>
                              </a:rPr>
                              <m:t>2</m:t>
                            </m:r>
                          </m:sub>
                        </m:sSub>
                        <m:r>
                          <a:rPr lang="en-US" altLang="zh-CN" b="0" i="1" smtClean="0">
                            <a:latin typeface="Cambria Math" panose="02040503050406030204" pitchFamily="18" charset="0"/>
                            <a:ea typeface="宋体" panose="02010600030101010101" pitchFamily="2" charset="-122"/>
                          </a:rPr>
                          <m:t>,</m:t>
                        </m:r>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𝑦</m:t>
                            </m:r>
                          </m:e>
                          <m:sub>
                            <m:r>
                              <a:rPr lang="en-US" altLang="zh-CN" b="0" i="1" smtClean="0">
                                <a:latin typeface="Cambria Math" panose="02040503050406030204" pitchFamily="18" charset="0"/>
                                <a:ea typeface="宋体" panose="02010600030101010101" pitchFamily="2" charset="-122"/>
                              </a:rPr>
                              <m:t>2</m:t>
                            </m:r>
                          </m:sub>
                        </m:sSub>
                      </m:e>
                    </m:d>
                    <m:r>
                      <a:rPr lang="en-US" altLang="zh-CN" b="0" i="1" smtClean="0">
                        <a:latin typeface="Cambria Math" panose="02040503050406030204" pitchFamily="18" charset="0"/>
                        <a:ea typeface="宋体" panose="02010600030101010101" pitchFamily="2" charset="-122"/>
                      </a:rPr>
                      <m:t>,…,(</m:t>
                    </m:r>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𝑥</m:t>
                        </m:r>
                      </m:e>
                      <m:sub>
                        <m:r>
                          <a:rPr lang="en-US" altLang="zh-CN" b="0" i="1" smtClean="0">
                            <a:latin typeface="Cambria Math" panose="02040503050406030204" pitchFamily="18" charset="0"/>
                            <a:ea typeface="宋体" panose="02010600030101010101" pitchFamily="2" charset="-122"/>
                          </a:rPr>
                          <m:t>𝑁</m:t>
                        </m:r>
                      </m:sub>
                    </m:sSub>
                    <m:r>
                      <a:rPr lang="en-US" altLang="zh-CN" b="0" i="1" smtClean="0">
                        <a:latin typeface="Cambria Math" panose="02040503050406030204" pitchFamily="18" charset="0"/>
                        <a:ea typeface="宋体" panose="02010600030101010101" pitchFamily="2" charset="-122"/>
                      </a:rPr>
                      <m:t>,</m:t>
                    </m:r>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𝑦</m:t>
                        </m:r>
                      </m:e>
                      <m:sub>
                        <m:r>
                          <a:rPr lang="en-US" altLang="zh-CN" b="0" i="1" smtClean="0">
                            <a:latin typeface="Cambria Math" panose="02040503050406030204" pitchFamily="18" charset="0"/>
                            <a:ea typeface="宋体" panose="02010600030101010101" pitchFamily="2" charset="-122"/>
                          </a:rPr>
                          <m:t>𝑁</m:t>
                        </m:r>
                      </m:sub>
                    </m:sSub>
                    <m:r>
                      <a:rPr lang="en-US" altLang="zh-CN" b="0" i="1" smtClean="0">
                        <a:latin typeface="Cambria Math" panose="02040503050406030204" pitchFamily="18" charset="0"/>
                        <a:ea typeface="宋体" panose="02010600030101010101" pitchFamily="2" charset="-122"/>
                      </a:rPr>
                      <m:t>)</m:t>
                    </m:r>
                    <m:r>
                      <a:rPr lang="en-US" altLang="zh-CN" i="1" smtClean="0">
                        <a:latin typeface="Cambria Math" panose="02040503050406030204" pitchFamily="18" charset="0"/>
                        <a:ea typeface="宋体" panose="02010600030101010101" pitchFamily="2" charset="-122"/>
                      </a:rPr>
                      <m:t>}</m:t>
                    </m:r>
                  </m:oMath>
                </a14:m>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应用极大似然估计法估计模型参数</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设</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=1</m:t>
                        </m:r>
                      </m:e>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=0</m:t>
                        </m:r>
                      </m:e>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=1−</m:t>
                    </m:r>
                    <m:r>
                      <a:rPr lang="en-US" altLang="zh-CN" b="0" i="1" smtClean="0">
                        <a:latin typeface="Cambria Math" panose="02040503050406030204" pitchFamily="18" charset="0"/>
                      </a:rPr>
                      <m:t>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endParaRPr lang="en-US" altLang="zh-CN" b="0"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其联合概率密度函数，即似然函数为</a:t>
                </a:r>
                <a:endParaRPr lang="en-US" altLang="zh-CN"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315" t="-2133"/>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r>
              <a:rPr lang="en-GB" altLang="en-US" dirty="0">
                <a:latin typeface="宋体" panose="02010600030101010101" pitchFamily="2" charset="-122"/>
              </a:rPr>
              <a:t>© </a:t>
            </a:r>
            <a:r>
              <a:rPr lang="en-GB" altLang="zh-CN" dirty="0">
                <a:latin typeface="宋体" panose="02010600030101010101" pitchFamily="2" charset="-122"/>
              </a:rPr>
              <a:t>2019</a:t>
            </a:r>
            <a:r>
              <a:rPr lang="en-GB" altLang="en-US" dirty="0">
                <a:latin typeface="宋体" panose="02010600030101010101" pitchFamily="2" charset="-122"/>
              </a:rPr>
              <a:t> </a:t>
            </a:r>
            <a:r>
              <a:rPr lang="en-GB" altLang="zh-CN" dirty="0">
                <a:latin typeface="宋体" panose="02010600030101010101" pitchFamily="2" charset="-122"/>
              </a:rPr>
              <a:t>BUPT DSSC             </a:t>
            </a:r>
            <a:r>
              <a:rPr lang="zh-CN" altLang="en-GB" dirty="0">
                <a:latin typeface="宋体" panose="02010600030101010101" pitchFamily="2" charset="-122"/>
              </a:rPr>
              <a:t>北京邮电大学 </a:t>
            </a:r>
            <a:r>
              <a:rPr lang="zh-CN" altLang="en-US" dirty="0">
                <a:latin typeface="宋体" panose="02010600030101010101" pitchFamily="2" charset="-122"/>
              </a:rPr>
              <a:t>数据科学与服务</a:t>
            </a:r>
            <a:r>
              <a:rPr lang="zh-CN" altLang="en-GB" dirty="0">
                <a:latin typeface="宋体" panose="02010600030101010101" pitchFamily="2" charset="-122"/>
              </a:rPr>
              <a:t>中心</a:t>
            </a:r>
            <a:endParaRPr lang="zh-CN" altLang="en-US" dirty="0">
              <a:latin typeface="宋体" panose="02010600030101010101" pitchFamily="2" charset="-122"/>
            </a:endParaRPr>
          </a:p>
        </p:txBody>
      </p:sp>
      <p:pic>
        <p:nvPicPr>
          <p:cNvPr id="5" name="图片 4"/>
          <p:cNvPicPr>
            <a:picLocks noChangeAspect="1"/>
          </p:cNvPicPr>
          <p:nvPr/>
        </p:nvPicPr>
        <p:blipFill>
          <a:blip r:embed="rId4"/>
          <a:stretch>
            <a:fillRect/>
          </a:stretch>
        </p:blipFill>
        <p:spPr>
          <a:xfrm>
            <a:off x="3002957" y="3840879"/>
            <a:ext cx="3857625" cy="1000125"/>
          </a:xfrm>
          <a:prstGeom prst="rect">
            <a:avLst/>
          </a:prstGeom>
        </p:spPr>
      </p:pic>
    </p:spTree>
    <p:extLst>
      <p:ext uri="{BB962C8B-B14F-4D97-AF65-F5344CB8AC3E}">
        <p14:creationId xmlns:p14="http://schemas.microsoft.com/office/powerpoint/2010/main" val="142207943"/>
      </p:ext>
    </p:extLst>
  </p:cSld>
  <p:clrMapOvr>
    <a:masterClrMapping/>
  </p:clrMapOvr>
</p:sld>
</file>

<file path=ppt/theme/theme1.xml><?xml version="1.0" encoding="utf-8"?>
<a:theme xmlns:a="http://schemas.openxmlformats.org/drawingml/2006/main" name="会议-wangyi">
  <a:themeElements>
    <a:clrScheme name="">
      <a:dk1>
        <a:srgbClr val="003366"/>
      </a:dk1>
      <a:lt1>
        <a:srgbClr val="FFFFFF"/>
      </a:lt1>
      <a:dk2>
        <a:srgbClr val="B4D7C8"/>
      </a:dk2>
      <a:lt2>
        <a:srgbClr val="003366"/>
      </a:lt2>
      <a:accent1>
        <a:srgbClr val="ACDCF0"/>
      </a:accent1>
      <a:accent2>
        <a:srgbClr val="FFD56B"/>
      </a:accent2>
      <a:accent3>
        <a:srgbClr val="FFFFFF"/>
      </a:accent3>
      <a:accent4>
        <a:srgbClr val="002A56"/>
      </a:accent4>
      <a:accent5>
        <a:srgbClr val="D2EBF6"/>
      </a:accent5>
      <a:accent6>
        <a:srgbClr val="E7C160"/>
      </a:accent6>
      <a:hlink>
        <a:srgbClr val="A6CE12"/>
      </a:hlink>
      <a:folHlink>
        <a:srgbClr val="DEAAB4"/>
      </a:folHlink>
    </a:clrScheme>
    <a:fontScheme name="会议-wangy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75000"/>
          </a:lnSpc>
          <a:spcBef>
            <a:spcPct val="0"/>
          </a:spcBef>
          <a:spcAft>
            <a:spcPct val="0"/>
          </a:spcAft>
          <a:buClrTx/>
          <a:buSzTx/>
          <a:buFontTx/>
          <a:buNone/>
          <a:tabLst/>
          <a:defRPr kumimoji="0" lang="zh-CN" altLang="en-US" sz="36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75000"/>
          </a:lnSpc>
          <a:spcBef>
            <a:spcPct val="0"/>
          </a:spcBef>
          <a:spcAft>
            <a:spcPct val="0"/>
          </a:spcAft>
          <a:buClrTx/>
          <a:buSzTx/>
          <a:buFontTx/>
          <a:buNone/>
          <a:tabLst/>
          <a:defRPr kumimoji="0" lang="zh-CN" altLang="en-US" sz="36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会议-wangyi 1">
        <a:dk1>
          <a:srgbClr val="003366"/>
        </a:dk1>
        <a:lt1>
          <a:srgbClr val="FFFFFF"/>
        </a:lt1>
        <a:dk2>
          <a:srgbClr val="003366"/>
        </a:dk2>
        <a:lt2>
          <a:srgbClr val="B4D7C8"/>
        </a:lt2>
        <a:accent1>
          <a:srgbClr val="ACDCF0"/>
        </a:accent1>
        <a:accent2>
          <a:srgbClr val="FFD56B"/>
        </a:accent2>
        <a:accent3>
          <a:srgbClr val="AAADB8"/>
        </a:accent3>
        <a:accent4>
          <a:srgbClr val="DADADA"/>
        </a:accent4>
        <a:accent5>
          <a:srgbClr val="D2EBF6"/>
        </a:accent5>
        <a:accent6>
          <a:srgbClr val="E7C160"/>
        </a:accent6>
        <a:hlink>
          <a:srgbClr val="A6CE12"/>
        </a:hlink>
        <a:folHlink>
          <a:srgbClr val="DEAAB4"/>
        </a:folHlink>
      </a:clrScheme>
      <a:clrMap bg1="dk2" tx1="lt1" bg2="dk1" tx2="lt2" accent1="accent1" accent2="accent2" accent3="accent3" accent4="accent4" accent5="accent5" accent6="accent6" hlink="hlink" folHlink="folHlink"/>
    </a:extraClrScheme>
    <a:extraClrScheme>
      <a:clrScheme name="会议-wangyi 2">
        <a:dk1>
          <a:srgbClr val="003366"/>
        </a:dk1>
        <a:lt1>
          <a:srgbClr val="003366"/>
        </a:lt1>
        <a:dk2>
          <a:srgbClr val="B4D7C8"/>
        </a:dk2>
        <a:lt2>
          <a:srgbClr val="003366"/>
        </a:lt2>
        <a:accent1>
          <a:srgbClr val="ACDCF0"/>
        </a:accent1>
        <a:accent2>
          <a:srgbClr val="FFD56B"/>
        </a:accent2>
        <a:accent3>
          <a:srgbClr val="AAADB8"/>
        </a:accent3>
        <a:accent4>
          <a:srgbClr val="002A56"/>
        </a:accent4>
        <a:accent5>
          <a:srgbClr val="D2EBF6"/>
        </a:accent5>
        <a:accent6>
          <a:srgbClr val="E7C160"/>
        </a:accent6>
        <a:hlink>
          <a:srgbClr val="A6CE12"/>
        </a:hlink>
        <a:folHlink>
          <a:srgbClr val="DEAAB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会议-wangyi</Template>
  <TotalTime>10603</TotalTime>
  <Words>2705</Words>
  <Application>Microsoft Office PowerPoint</Application>
  <PresentationFormat>全屏显示(4:3)</PresentationFormat>
  <Paragraphs>268</Paragraphs>
  <Slides>33</Slides>
  <Notes>15</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40" baseType="lpstr">
      <vt:lpstr>宋体</vt:lpstr>
      <vt:lpstr>Arial</vt:lpstr>
      <vt:lpstr>Cambria Math</vt:lpstr>
      <vt:lpstr>Times New Roman</vt:lpstr>
      <vt:lpstr>Wingdings</vt:lpstr>
      <vt:lpstr>会议-wangyi</vt:lpstr>
      <vt:lpstr>Equation</vt:lpstr>
      <vt:lpstr>分享人：朱魁 2019/7/11</vt:lpstr>
      <vt:lpstr>目录</vt:lpstr>
      <vt:lpstr>回归的概念</vt:lpstr>
      <vt:lpstr>逻辑斯蒂分布</vt:lpstr>
      <vt:lpstr>常见的逻辑斯蒂分布</vt:lpstr>
      <vt:lpstr>逻辑斯蒂回归模型</vt:lpstr>
      <vt:lpstr>逻辑斯蒂回归模型的特点</vt:lpstr>
      <vt:lpstr>极大似然估计</vt:lpstr>
      <vt:lpstr>模型参数估计</vt:lpstr>
      <vt:lpstr>模型参数估计</vt:lpstr>
      <vt:lpstr>多项逻辑斯蒂回归</vt:lpstr>
      <vt:lpstr>最大熵原理</vt:lpstr>
      <vt:lpstr>最大熵原理举例</vt:lpstr>
      <vt:lpstr>最大熵模型的定义</vt:lpstr>
      <vt:lpstr>最大熵模型</vt:lpstr>
      <vt:lpstr>最大熵模型</vt:lpstr>
      <vt:lpstr>最大熵模型的学习</vt:lpstr>
      <vt:lpstr>最大熵模型的学习</vt:lpstr>
      <vt:lpstr>最大熵原理举例</vt:lpstr>
      <vt:lpstr>最大熵模型的学习</vt:lpstr>
      <vt:lpstr>最大熵模型的学习</vt:lpstr>
      <vt:lpstr>最大熵模型的学习</vt:lpstr>
      <vt:lpstr>极大似然估计</vt:lpstr>
      <vt:lpstr>模型学习的最优化算法</vt:lpstr>
      <vt:lpstr>改进的迭代尺度法</vt:lpstr>
      <vt:lpstr>改进的迭代尺度法</vt:lpstr>
      <vt:lpstr>改进的迭代尺度法</vt:lpstr>
      <vt:lpstr>改进的迭代尺度法</vt:lpstr>
      <vt:lpstr>改进的迭代尺度法</vt:lpstr>
      <vt:lpstr>改进的迭代尺度法</vt:lpstr>
      <vt:lpstr>拟牛顿法</vt:lpstr>
      <vt:lpstr>拟牛顿法</vt:lpstr>
      <vt:lpstr>PowerPoint 演示文稿</vt:lpstr>
    </vt:vector>
  </TitlesOfParts>
  <Company>suolj</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可视化</dc:title>
  <dc:creator>suolj</dc:creator>
  <cp:lastModifiedBy>张 云</cp:lastModifiedBy>
  <cp:revision>1023</cp:revision>
  <cp:lastPrinted>1601-01-01T00:00:00Z</cp:lastPrinted>
  <dcterms:created xsi:type="dcterms:W3CDTF">2008-10-10T12:02:59Z</dcterms:created>
  <dcterms:modified xsi:type="dcterms:W3CDTF">2019-07-11T10:55:26Z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